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3484" y="1589518"/>
            <a:ext cx="10246408" cy="1135164"/>
          </a:xfrm>
        </p:spPr>
        <p:txBody>
          <a:bodyPr>
            <a:noAutofit/>
          </a:bodyPr>
          <a:lstStyle/>
          <a:p>
            <a:r>
              <a:rPr lang="en-US" altLang="zh-TW" sz="80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80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學年度親職座談</a:t>
            </a:r>
            <a:endParaRPr lang="zh-TW" altLang="en-US" sz="80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1700" y="2724682"/>
            <a:ext cx="8689976" cy="1155109"/>
          </a:xfrm>
        </p:spPr>
        <p:txBody>
          <a:bodyPr>
            <a:normAutofit/>
          </a:bodyPr>
          <a:lstStyle/>
          <a:p>
            <a:r>
              <a:rPr lang="zh-TW" altLang="zh-TW" sz="54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實習處業務報告</a:t>
            </a:r>
            <a:endParaRPr lang="zh-TW" altLang="en-US" sz="5400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3760150" y="3782934"/>
            <a:ext cx="4050158" cy="76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日期：</a:t>
            </a:r>
            <a:r>
              <a:rPr lang="en-US" altLang="zh-TW" sz="3600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107.10.6</a:t>
            </a:r>
            <a:endParaRPr lang="zh-TW" altLang="en-US" sz="3600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697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8137" y="131407"/>
            <a:ext cx="10364451" cy="1056459"/>
          </a:xfrm>
        </p:spPr>
        <p:txBody>
          <a:bodyPr/>
          <a:lstStyle/>
          <a:p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專題及創意競賽</a:t>
            </a:r>
            <a:r>
              <a:rPr lang="zh-TW" altLang="zh-TW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zh-TW" altLang="zh-TW" sz="24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主辦單位</a:t>
            </a:r>
            <a:r>
              <a:rPr lang="zh-TW" altLang="zh-TW" sz="24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教育部，每年</a:t>
            </a: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4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月下旬辦理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40225970"/>
              </p:ext>
            </p:extLst>
          </p:nvPr>
        </p:nvGraphicFramePr>
        <p:xfrm>
          <a:off x="1580973" y="1085316"/>
          <a:ext cx="9092724" cy="5192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0628">
                  <a:extLst>
                    <a:ext uri="{9D8B030D-6E8A-4147-A177-3AD203B41FA5}">
                      <a16:colId xmlns:a16="http://schemas.microsoft.com/office/drawing/2014/main" val="2600540520"/>
                    </a:ext>
                  </a:extLst>
                </a:gridCol>
                <a:gridCol w="2915047">
                  <a:extLst>
                    <a:ext uri="{9D8B030D-6E8A-4147-A177-3AD203B41FA5}">
                      <a16:colId xmlns:a16="http://schemas.microsoft.com/office/drawing/2014/main" val="4015605800"/>
                    </a:ext>
                  </a:extLst>
                </a:gridCol>
                <a:gridCol w="1489402">
                  <a:extLst>
                    <a:ext uri="{9D8B030D-6E8A-4147-A177-3AD203B41FA5}">
                      <a16:colId xmlns:a16="http://schemas.microsoft.com/office/drawing/2014/main" val="1637146780"/>
                    </a:ext>
                  </a:extLst>
                </a:gridCol>
                <a:gridCol w="1818358">
                  <a:extLst>
                    <a:ext uri="{9D8B030D-6E8A-4147-A177-3AD203B41FA5}">
                      <a16:colId xmlns:a16="http://schemas.microsoft.com/office/drawing/2014/main" val="192529329"/>
                    </a:ext>
                  </a:extLst>
                </a:gridCol>
                <a:gridCol w="1819289">
                  <a:extLst>
                    <a:ext uri="{9D8B030D-6E8A-4147-A177-3AD203B41FA5}">
                      <a16:colId xmlns:a16="http://schemas.microsoft.com/office/drawing/2014/main" val="2383827702"/>
                    </a:ext>
                  </a:extLst>
                </a:gridCol>
              </a:tblGrid>
              <a:tr h="463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參賽名稱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（職種）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得獎名次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參賽學生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指導教師</a:t>
                      </a:r>
                    </a:p>
                  </a:txBody>
                  <a:tcPr marL="58368" marR="58368" marT="0" marB="0" anchor="ctr"/>
                </a:tc>
                <a:extLst>
                  <a:ext uri="{0D108BD9-81ED-4DB2-BD59-A6C34878D82A}">
                    <a16:rowId xmlns:a16="http://schemas.microsoft.com/office/drawing/2014/main" val="2619118906"/>
                  </a:ext>
                </a:extLst>
              </a:tr>
              <a:tr h="673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全國高級中等學校電機與電子群專題及創意競賽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複賽：佳作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胡棠豪 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郭來鴻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林明躍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蔡宏昌老師</a:t>
                      </a:r>
                    </a:p>
                  </a:txBody>
                  <a:tcPr marL="58368" marR="58368" marT="0" marB="0" anchor="ctr"/>
                </a:tc>
                <a:extLst>
                  <a:ext uri="{0D108BD9-81ED-4DB2-BD59-A6C34878D82A}">
                    <a16:rowId xmlns:a16="http://schemas.microsoft.com/office/drawing/2014/main" val="2308269165"/>
                  </a:ext>
                </a:extLst>
              </a:tr>
              <a:tr h="564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全國高級中等學校電機與電子群專題及創意競賽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複賽：佳作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林易慶 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徐福謙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李翊維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何詩欽老師</a:t>
                      </a:r>
                    </a:p>
                  </a:txBody>
                  <a:tcPr marL="58368" marR="58368" marT="0" marB="0" anchor="ctr"/>
                </a:tc>
                <a:extLst>
                  <a:ext uri="{0D108BD9-81ED-4DB2-BD59-A6C34878D82A}">
                    <a16:rowId xmlns:a16="http://schemas.microsoft.com/office/drawing/2014/main" val="2332071585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全國高級中等學校電機與電子群專題及創意競賽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複賽：佳作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彭景聲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呂佳昌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簡樹桐老師</a:t>
                      </a:r>
                    </a:p>
                  </a:txBody>
                  <a:tcPr marL="58368" marR="58368" marT="0" marB="0" anchor="ctr"/>
                </a:tc>
                <a:extLst>
                  <a:ext uri="{0D108BD9-81ED-4DB2-BD59-A6C34878D82A}">
                    <a16:rowId xmlns:a16="http://schemas.microsoft.com/office/drawing/2014/main" val="3616050716"/>
                  </a:ext>
                </a:extLst>
              </a:tr>
              <a:tr h="463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全國高級中等學校電機與電子群專題及創意競賽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複賽：佳作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鄭敏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鎧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澍叡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簡樹桐老師</a:t>
                      </a:r>
                    </a:p>
                  </a:txBody>
                  <a:tcPr marL="58368" marR="58368" marT="0" marB="0" anchor="ctr"/>
                </a:tc>
                <a:extLst>
                  <a:ext uri="{0D108BD9-81ED-4DB2-BD59-A6C34878D82A}">
                    <a16:rowId xmlns:a16="http://schemas.microsoft.com/office/drawing/2014/main" val="994797099"/>
                  </a:ext>
                </a:extLst>
              </a:tr>
              <a:tr h="463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全國高級中等學校電機與電子群專題及創意競賽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複賽：佳作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盧昱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辰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劉兆凱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何詩欽老師</a:t>
                      </a:r>
                    </a:p>
                  </a:txBody>
                  <a:tcPr marL="58368" marR="58368" marT="0" marB="0" anchor="ctr"/>
                </a:tc>
                <a:extLst>
                  <a:ext uri="{0D108BD9-81ED-4DB2-BD59-A6C34878D82A}">
                    <a16:rowId xmlns:a16="http://schemas.microsoft.com/office/drawing/2014/main" val="4059086988"/>
                  </a:ext>
                </a:extLst>
              </a:tr>
              <a:tr h="694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全國高級中等學校電機與電子群專題及創意競賽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複賽：佳作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黃柏文 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莊鎮維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吳俊興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何詩欽老師</a:t>
                      </a:r>
                    </a:p>
                  </a:txBody>
                  <a:tcPr marL="58368" marR="58368" marT="0" marB="0" anchor="ctr"/>
                </a:tc>
                <a:extLst>
                  <a:ext uri="{0D108BD9-81ED-4DB2-BD59-A6C34878D82A}">
                    <a16:rowId xmlns:a16="http://schemas.microsoft.com/office/drawing/2014/main" val="2099332437"/>
                  </a:ext>
                </a:extLst>
              </a:tr>
              <a:tr h="694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全國高級中等學校電機與電子群專題及創意競賽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複賽：佳作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彰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張哲嘉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林正豪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何詩欽老師</a:t>
                      </a:r>
                    </a:p>
                  </a:txBody>
                  <a:tcPr marL="58368" marR="58368" marT="0" marB="0" anchor="ctr"/>
                </a:tc>
                <a:extLst>
                  <a:ext uri="{0D108BD9-81ED-4DB2-BD59-A6C34878D82A}">
                    <a16:rowId xmlns:a16="http://schemas.microsoft.com/office/drawing/2014/main" val="3116998592"/>
                  </a:ext>
                </a:extLst>
              </a:tr>
              <a:tr h="463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104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全國高級中等學校電機與電子群專題及創意競賽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決賽：佳作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黎世豪 曾長健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劉岳陽 羅偉庭</a:t>
                      </a:r>
                    </a:p>
                  </a:txBody>
                  <a:tcPr marL="58368" marR="583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簡樹桐老師</a:t>
                      </a:r>
                    </a:p>
                  </a:txBody>
                  <a:tcPr marL="58368" marR="58368" marT="0" marB="0" anchor="ctr"/>
                </a:tc>
                <a:extLst>
                  <a:ext uri="{0D108BD9-81ED-4DB2-BD59-A6C34878D82A}">
                    <a16:rowId xmlns:a16="http://schemas.microsoft.com/office/drawing/2014/main" val="4056178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24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9592" y="199774"/>
            <a:ext cx="10364451" cy="825722"/>
          </a:xfrm>
        </p:spPr>
        <p:txBody>
          <a:bodyPr/>
          <a:lstStyle/>
          <a:p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其他競賽成果</a:t>
            </a:r>
            <a:endParaRPr lang="zh-TW" altLang="en-US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17799360"/>
              </p:ext>
            </p:extLst>
          </p:nvPr>
        </p:nvGraphicFramePr>
        <p:xfrm>
          <a:off x="2093720" y="1025496"/>
          <a:ext cx="8545794" cy="4982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5820">
                  <a:extLst>
                    <a:ext uri="{9D8B030D-6E8A-4147-A177-3AD203B41FA5}">
                      <a16:colId xmlns:a16="http://schemas.microsoft.com/office/drawing/2014/main" val="1968480054"/>
                    </a:ext>
                  </a:extLst>
                </a:gridCol>
                <a:gridCol w="2182148">
                  <a:extLst>
                    <a:ext uri="{9D8B030D-6E8A-4147-A177-3AD203B41FA5}">
                      <a16:colId xmlns:a16="http://schemas.microsoft.com/office/drawing/2014/main" val="1922598544"/>
                    </a:ext>
                  </a:extLst>
                </a:gridCol>
                <a:gridCol w="1708984">
                  <a:extLst>
                    <a:ext uri="{9D8B030D-6E8A-4147-A177-3AD203B41FA5}">
                      <a16:colId xmlns:a16="http://schemas.microsoft.com/office/drawing/2014/main" val="2307641965"/>
                    </a:ext>
                  </a:extLst>
                </a:gridCol>
                <a:gridCol w="1708984">
                  <a:extLst>
                    <a:ext uri="{9D8B030D-6E8A-4147-A177-3AD203B41FA5}">
                      <a16:colId xmlns:a16="http://schemas.microsoft.com/office/drawing/2014/main" val="1368027210"/>
                    </a:ext>
                  </a:extLst>
                </a:gridCol>
                <a:gridCol w="1709858">
                  <a:extLst>
                    <a:ext uri="{9D8B030D-6E8A-4147-A177-3AD203B41FA5}">
                      <a16:colId xmlns:a16="http://schemas.microsoft.com/office/drawing/2014/main" val="1962477378"/>
                    </a:ext>
                  </a:extLst>
                </a:gridCol>
              </a:tblGrid>
              <a:tr h="489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參賽名稱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（職種）</a:t>
                      </a: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得獎名次</a:t>
                      </a: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參賽學生</a:t>
                      </a: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指導教師</a:t>
                      </a:r>
                    </a:p>
                  </a:txBody>
                  <a:tcPr marL="59095" marR="59095" marT="0" marB="0" anchor="ctr"/>
                </a:tc>
                <a:extLst>
                  <a:ext uri="{0D108BD9-81ED-4DB2-BD59-A6C34878D82A}">
                    <a16:rowId xmlns:a16="http://schemas.microsoft.com/office/drawing/2014/main" val="316218794"/>
                  </a:ext>
                </a:extLst>
              </a:tr>
              <a:tr h="862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榮獲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58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屆桃園市科展電子電機及資訊科</a:t>
                      </a: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特優</a:t>
                      </a: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林易慶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徐福謙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李翊維</a:t>
                      </a: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何詩欽老師</a:t>
                      </a:r>
                    </a:p>
                  </a:txBody>
                  <a:tcPr marL="59095" marR="59095" marT="0" marB="0" anchor="ctr"/>
                </a:tc>
                <a:extLst>
                  <a:ext uri="{0D108BD9-81ED-4DB2-BD59-A6C34878D82A}">
                    <a16:rowId xmlns:a16="http://schemas.microsoft.com/office/drawing/2014/main" val="75699373"/>
                  </a:ext>
                </a:extLst>
              </a:tr>
              <a:tr h="695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104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榮獲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屆北區科展電子電機及資訊科</a:t>
                      </a: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優等</a:t>
                      </a: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曾長健 羅偉庭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劉岳陽 黎世豪</a:t>
                      </a: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簡樹桐老師</a:t>
                      </a:r>
                    </a:p>
                  </a:txBody>
                  <a:tcPr marL="59095" marR="59095" marT="0" marB="0" anchor="ctr"/>
                </a:tc>
                <a:extLst>
                  <a:ext uri="{0D108BD9-81ED-4DB2-BD59-A6C34878D82A}">
                    <a16:rowId xmlns:a16="http://schemas.microsoft.com/office/drawing/2014/main" val="3487834163"/>
                  </a:ext>
                </a:extLst>
              </a:tr>
              <a:tr h="733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104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榮獲</a:t>
                      </a: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</a:t>
                      </a: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屆北區科展生活與應用科</a:t>
                      </a: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佳作</a:t>
                      </a: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葉光祐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謝宣彥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劉桂霖</a:t>
                      </a: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何詩欽老師</a:t>
                      </a:r>
                    </a:p>
                  </a:txBody>
                  <a:tcPr marL="59095" marR="59095" marT="0" marB="0" anchor="ctr"/>
                </a:tc>
                <a:extLst>
                  <a:ext uri="{0D108BD9-81ED-4DB2-BD59-A6C34878D82A}">
                    <a16:rowId xmlns:a16="http://schemas.microsoft.com/office/drawing/2014/main" val="2126603062"/>
                  </a:ext>
                </a:extLst>
              </a:tr>
              <a:tr h="733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榮獲</a:t>
                      </a: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54</a:t>
                      </a: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屆北區科展電子電機及資訊科</a:t>
                      </a: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佳作</a:t>
                      </a: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楊志祺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劉岳陽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麥慶基</a:t>
                      </a: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何詩欽老師</a:t>
                      </a:r>
                    </a:p>
                  </a:txBody>
                  <a:tcPr marL="59095" marR="59095" marT="0" marB="0" anchor="ctr"/>
                </a:tc>
                <a:extLst>
                  <a:ext uri="{0D108BD9-81ED-4DB2-BD59-A6C34878D82A}">
                    <a16:rowId xmlns:a16="http://schemas.microsoft.com/office/drawing/2014/main" val="21588034"/>
                  </a:ext>
                </a:extLst>
              </a:tr>
              <a:tr h="733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榮獲</a:t>
                      </a: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54</a:t>
                      </a: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屆北區科展電子電機及資訊科</a:t>
                      </a: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佳作</a:t>
                      </a: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黃偉華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蔡智弓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楊智傑</a:t>
                      </a: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徐玟瑜老師</a:t>
                      </a:r>
                    </a:p>
                  </a:txBody>
                  <a:tcPr marL="59095" marR="59095" marT="0" marB="0" anchor="ctr"/>
                </a:tc>
                <a:extLst>
                  <a:ext uri="{0D108BD9-81ED-4DB2-BD59-A6C34878D82A}">
                    <a16:rowId xmlns:a16="http://schemas.microsoft.com/office/drawing/2014/main" val="2361651101"/>
                  </a:ext>
                </a:extLst>
              </a:tr>
              <a:tr h="733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校園綠點子競賽</a:t>
                      </a: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特優第一名</a:t>
                      </a: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楊志祺 孫銘鴻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吳家豪 劉岳陽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麥慶基</a:t>
                      </a: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何詩欽老師</a:t>
                      </a:r>
                    </a:p>
                  </a:txBody>
                  <a:tcPr marL="59095" marR="59095" marT="0" marB="0" anchor="ctr"/>
                </a:tc>
                <a:extLst>
                  <a:ext uri="{0D108BD9-81ED-4DB2-BD59-A6C34878D82A}">
                    <a16:rowId xmlns:a16="http://schemas.microsoft.com/office/drawing/2014/main" val="3487750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985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149" y="350377"/>
            <a:ext cx="10364451" cy="1026829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工程技術類：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zh-TW" altLang="zh-TW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論文參賽</a:t>
            </a:r>
            <a:r>
              <a:rPr lang="zh-TW" altLang="zh-TW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4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主辦單位</a:t>
            </a:r>
            <a:r>
              <a:rPr lang="zh-TW" altLang="zh-TW" sz="24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教育部，每年</a:t>
            </a: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4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月底及</a:t>
            </a: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zh-TW" sz="24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中旬</a:t>
            </a:r>
            <a:r>
              <a:rPr lang="zh-TW" altLang="zh-TW" sz="24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56513674"/>
              </p:ext>
            </p:extLst>
          </p:nvPr>
        </p:nvGraphicFramePr>
        <p:xfrm>
          <a:off x="1674977" y="1377206"/>
          <a:ext cx="9058542" cy="5060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5398">
                  <a:extLst>
                    <a:ext uri="{9D8B030D-6E8A-4147-A177-3AD203B41FA5}">
                      <a16:colId xmlns:a16="http://schemas.microsoft.com/office/drawing/2014/main" val="1670018447"/>
                    </a:ext>
                  </a:extLst>
                </a:gridCol>
                <a:gridCol w="1969770">
                  <a:extLst>
                    <a:ext uri="{9D8B030D-6E8A-4147-A177-3AD203B41FA5}">
                      <a16:colId xmlns:a16="http://schemas.microsoft.com/office/drawing/2014/main" val="1887319309"/>
                    </a:ext>
                  </a:extLst>
                </a:gridCol>
                <a:gridCol w="1035845">
                  <a:extLst>
                    <a:ext uri="{9D8B030D-6E8A-4147-A177-3AD203B41FA5}">
                      <a16:colId xmlns:a16="http://schemas.microsoft.com/office/drawing/2014/main" val="1706108685"/>
                    </a:ext>
                  </a:extLst>
                </a:gridCol>
                <a:gridCol w="1459262">
                  <a:extLst>
                    <a:ext uri="{9D8B030D-6E8A-4147-A177-3AD203B41FA5}">
                      <a16:colId xmlns:a16="http://schemas.microsoft.com/office/drawing/2014/main" val="1096299443"/>
                    </a:ext>
                  </a:extLst>
                </a:gridCol>
                <a:gridCol w="858154">
                  <a:extLst>
                    <a:ext uri="{9D8B030D-6E8A-4147-A177-3AD203B41FA5}">
                      <a16:colId xmlns:a16="http://schemas.microsoft.com/office/drawing/2014/main" val="2865755008"/>
                    </a:ext>
                  </a:extLst>
                </a:gridCol>
                <a:gridCol w="1538243">
                  <a:extLst>
                    <a:ext uri="{9D8B030D-6E8A-4147-A177-3AD203B41FA5}">
                      <a16:colId xmlns:a16="http://schemas.microsoft.com/office/drawing/2014/main" val="3785818619"/>
                    </a:ext>
                  </a:extLst>
                </a:gridCol>
                <a:gridCol w="1281870">
                  <a:extLst>
                    <a:ext uri="{9D8B030D-6E8A-4147-A177-3AD203B41FA5}">
                      <a16:colId xmlns:a16="http://schemas.microsoft.com/office/drawing/2014/main" val="126165795"/>
                    </a:ext>
                  </a:extLst>
                </a:gridCol>
              </a:tblGrid>
              <a:tr h="519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參賽名稱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（職種）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主辦單位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主辦日期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得獎名次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參賽學生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指導教師</a:t>
                      </a:r>
                    </a:p>
                  </a:txBody>
                  <a:tcPr marL="49388" marR="49388" marT="0" marB="0" anchor="ctr"/>
                </a:tc>
                <a:extLst>
                  <a:ext uri="{0D108BD9-81ED-4DB2-BD59-A6C34878D82A}">
                    <a16:rowId xmlns:a16="http://schemas.microsoft.com/office/drawing/2014/main" val="3079663490"/>
                  </a:ext>
                </a:extLst>
              </a:tr>
              <a:tr h="569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全國高中生小論文</a:t>
                      </a:r>
                      <a:r>
                        <a:rPr 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比賽工程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技術類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特優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彭景聲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簡樹桐老師</a:t>
                      </a:r>
                    </a:p>
                  </a:txBody>
                  <a:tcPr marL="49388" marR="49388" marT="0" marB="0" anchor="ctr"/>
                </a:tc>
                <a:extLst>
                  <a:ext uri="{0D108BD9-81ED-4DB2-BD59-A6C34878D82A}">
                    <a16:rowId xmlns:a16="http://schemas.microsoft.com/office/drawing/2014/main" val="4279761966"/>
                  </a:ext>
                </a:extLst>
              </a:tr>
              <a:tr h="569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全國高中生小論文</a:t>
                      </a:r>
                      <a:r>
                        <a:rPr 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比賽工程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技術類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特優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欒澤</a:t>
                      </a:r>
                      <a:r>
                        <a:rPr 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崴</a:t>
                      </a:r>
                      <a:r>
                        <a:rPr lang="en-US" alt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黃寶興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黃昱瑋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周達峯老師</a:t>
                      </a:r>
                    </a:p>
                  </a:txBody>
                  <a:tcPr marL="49388" marR="49388" marT="0" marB="0" anchor="ctr"/>
                </a:tc>
                <a:extLst>
                  <a:ext uri="{0D108BD9-81ED-4DB2-BD59-A6C34878D82A}">
                    <a16:rowId xmlns:a16="http://schemas.microsoft.com/office/drawing/2014/main" val="2741097601"/>
                  </a:ext>
                </a:extLst>
              </a:tr>
              <a:tr h="569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全國高中生小論文</a:t>
                      </a:r>
                      <a:r>
                        <a:rPr 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比賽工程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技術類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sz="1600" b="1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b="1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b="1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特優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何丞泰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簡樹桐老師</a:t>
                      </a:r>
                    </a:p>
                  </a:txBody>
                  <a:tcPr marL="49388" marR="49388" marT="0" marB="0" anchor="ctr"/>
                </a:tc>
                <a:extLst>
                  <a:ext uri="{0D108BD9-81ED-4DB2-BD59-A6C34878D82A}">
                    <a16:rowId xmlns:a16="http://schemas.microsoft.com/office/drawing/2014/main" val="2420427978"/>
                  </a:ext>
                </a:extLst>
              </a:tr>
              <a:tr h="569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全國高中生小論文比賽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工程技術類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優等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彭景聲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簡樹桐老師</a:t>
                      </a:r>
                    </a:p>
                  </a:txBody>
                  <a:tcPr marL="49388" marR="49388" marT="0" marB="0" anchor="ctr"/>
                </a:tc>
                <a:extLst>
                  <a:ext uri="{0D108BD9-81ED-4DB2-BD59-A6C34878D82A}">
                    <a16:rowId xmlns:a16="http://schemas.microsoft.com/office/drawing/2014/main" val="4167590737"/>
                  </a:ext>
                </a:extLst>
              </a:tr>
              <a:tr h="569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全國高中生小論文比賽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工程技術類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陳柏瑋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邱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澤為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傅偉智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陳逸帆老師</a:t>
                      </a:r>
                    </a:p>
                  </a:txBody>
                  <a:tcPr marL="49388" marR="49388" marT="0" marB="0" anchor="ctr"/>
                </a:tc>
                <a:extLst>
                  <a:ext uri="{0D108BD9-81ED-4DB2-BD59-A6C34878D82A}">
                    <a16:rowId xmlns:a16="http://schemas.microsoft.com/office/drawing/2014/main" val="2429577956"/>
                  </a:ext>
                </a:extLst>
              </a:tr>
              <a:tr h="552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全國高中生小論文比賽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工程技術類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優等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徐福謙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林易慶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李翊維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何詩欽老師</a:t>
                      </a:r>
                    </a:p>
                  </a:txBody>
                  <a:tcPr marL="49388" marR="49388" marT="0" marB="0" anchor="ctr"/>
                </a:tc>
                <a:extLst>
                  <a:ext uri="{0D108BD9-81ED-4DB2-BD59-A6C34878D82A}">
                    <a16:rowId xmlns:a16="http://schemas.microsoft.com/office/drawing/2014/main" val="2593503339"/>
                  </a:ext>
                </a:extLst>
              </a:tr>
              <a:tr h="569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全國高中生小論文比賽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工程技術類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優等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郭來鴻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胡棠豪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蔡宏昌老師</a:t>
                      </a:r>
                    </a:p>
                  </a:txBody>
                  <a:tcPr marL="49388" marR="49388" marT="0" marB="0" anchor="ctr"/>
                </a:tc>
                <a:extLst>
                  <a:ext uri="{0D108BD9-81ED-4DB2-BD59-A6C34878D82A}">
                    <a16:rowId xmlns:a16="http://schemas.microsoft.com/office/drawing/2014/main" val="4004497774"/>
                  </a:ext>
                </a:extLst>
              </a:tr>
              <a:tr h="569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全國高中生小論文比賽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工程技術類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呂彥</a:t>
                      </a: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辰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蘇聖傑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彭政銓</a:t>
                      </a:r>
                    </a:p>
                  </a:txBody>
                  <a:tcPr marL="49388" marR="4938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何詩欽老師</a:t>
                      </a:r>
                    </a:p>
                  </a:txBody>
                  <a:tcPr marL="49388" marR="49388" marT="0" marB="0" anchor="ctr"/>
                </a:tc>
                <a:extLst>
                  <a:ext uri="{0D108BD9-81ED-4DB2-BD59-A6C34878D82A}">
                    <a16:rowId xmlns:a16="http://schemas.microsoft.com/office/drawing/2014/main" val="3156822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7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7778" y="370690"/>
            <a:ext cx="10364451" cy="1013730"/>
          </a:xfrm>
        </p:spPr>
        <p:txBody>
          <a:bodyPr/>
          <a:lstStyle/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工程技術類：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小論文參賽成果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4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主辦單位教育部，每年</a:t>
            </a: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4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月底及</a:t>
            </a: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zh-TW" sz="24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中旬辦理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850391"/>
              </p:ext>
            </p:extLst>
          </p:nvPr>
        </p:nvGraphicFramePr>
        <p:xfrm>
          <a:off x="1392964" y="1486967"/>
          <a:ext cx="9118363" cy="4842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237">
                  <a:extLst>
                    <a:ext uri="{9D8B030D-6E8A-4147-A177-3AD203B41FA5}">
                      <a16:colId xmlns:a16="http://schemas.microsoft.com/office/drawing/2014/main" val="1234606193"/>
                    </a:ext>
                  </a:extLst>
                </a:gridCol>
                <a:gridCol w="2107704">
                  <a:extLst>
                    <a:ext uri="{9D8B030D-6E8A-4147-A177-3AD203B41FA5}">
                      <a16:colId xmlns:a16="http://schemas.microsoft.com/office/drawing/2014/main" val="2529460852"/>
                    </a:ext>
                  </a:extLst>
                </a:gridCol>
                <a:gridCol w="984234">
                  <a:extLst>
                    <a:ext uri="{9D8B030D-6E8A-4147-A177-3AD203B41FA5}">
                      <a16:colId xmlns:a16="http://schemas.microsoft.com/office/drawing/2014/main" val="2323175152"/>
                    </a:ext>
                  </a:extLst>
                </a:gridCol>
                <a:gridCol w="1159047">
                  <a:extLst>
                    <a:ext uri="{9D8B030D-6E8A-4147-A177-3AD203B41FA5}">
                      <a16:colId xmlns:a16="http://schemas.microsoft.com/office/drawing/2014/main" val="1778662917"/>
                    </a:ext>
                  </a:extLst>
                </a:gridCol>
                <a:gridCol w="1022688">
                  <a:extLst>
                    <a:ext uri="{9D8B030D-6E8A-4147-A177-3AD203B41FA5}">
                      <a16:colId xmlns:a16="http://schemas.microsoft.com/office/drawing/2014/main" val="1952709532"/>
                    </a:ext>
                  </a:extLst>
                </a:gridCol>
                <a:gridCol w="1670391">
                  <a:extLst>
                    <a:ext uri="{9D8B030D-6E8A-4147-A177-3AD203B41FA5}">
                      <a16:colId xmlns:a16="http://schemas.microsoft.com/office/drawing/2014/main" val="2085567748"/>
                    </a:ext>
                  </a:extLst>
                </a:gridCol>
                <a:gridCol w="1355062">
                  <a:extLst>
                    <a:ext uri="{9D8B030D-6E8A-4147-A177-3AD203B41FA5}">
                      <a16:colId xmlns:a16="http://schemas.microsoft.com/office/drawing/2014/main" val="2849076573"/>
                    </a:ext>
                  </a:extLst>
                </a:gridCol>
              </a:tblGrid>
              <a:tr h="485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參賽名稱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（職種）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主辦單位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主辦日期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得獎名次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參賽學生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指導教師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extLst>
                  <a:ext uri="{0D108BD9-81ED-4DB2-BD59-A6C34878D82A}">
                    <a16:rowId xmlns:a16="http://schemas.microsoft.com/office/drawing/2014/main" val="1766581574"/>
                  </a:ext>
                </a:extLst>
              </a:tr>
              <a:tr h="544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全國高中生小論文</a:t>
                      </a:r>
                      <a:r>
                        <a:rPr 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比賽工程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技術類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沈奕</a:t>
                      </a:r>
                      <a:r>
                        <a:rPr 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騰</a:t>
                      </a:r>
                      <a:r>
                        <a:rPr lang="en-US" alt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丁慶宇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張亦君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何詩欽老師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extLst>
                  <a:ext uri="{0D108BD9-81ED-4DB2-BD59-A6C34878D82A}">
                    <a16:rowId xmlns:a16="http://schemas.microsoft.com/office/drawing/2014/main" val="2265234278"/>
                  </a:ext>
                </a:extLst>
              </a:tr>
              <a:tr h="544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全國高中生小論文</a:t>
                      </a:r>
                      <a:r>
                        <a:rPr 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比賽工程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技術類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姜美嘉</a:t>
                      </a:r>
                      <a:r>
                        <a:rPr lang="en-US" alt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許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博琄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鄭佳寧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何詩欽老師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extLst>
                  <a:ext uri="{0D108BD9-81ED-4DB2-BD59-A6C34878D82A}">
                    <a16:rowId xmlns:a16="http://schemas.microsoft.com/office/drawing/2014/main" val="3750825428"/>
                  </a:ext>
                </a:extLst>
              </a:tr>
              <a:tr h="544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全國高中生小論文</a:t>
                      </a:r>
                      <a:r>
                        <a:rPr 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比賽工程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技術類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張育誠</a:t>
                      </a:r>
                      <a:r>
                        <a:rPr lang="en-US" alt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陳允章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聶和勝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何詩欽老師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extLst>
                  <a:ext uri="{0D108BD9-81ED-4DB2-BD59-A6C34878D82A}">
                    <a16:rowId xmlns:a16="http://schemas.microsoft.com/office/drawing/2014/main" val="1407121614"/>
                  </a:ext>
                </a:extLst>
              </a:tr>
              <a:tr h="544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全國高中生小論文</a:t>
                      </a:r>
                      <a:r>
                        <a:rPr 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比賽工程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技術類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郭修銘</a:t>
                      </a:r>
                      <a:r>
                        <a:rPr lang="en-US" alt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謝昌儒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劉傳暉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何詩欽老師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extLst>
                  <a:ext uri="{0D108BD9-81ED-4DB2-BD59-A6C34878D82A}">
                    <a16:rowId xmlns:a16="http://schemas.microsoft.com/office/drawing/2014/main" val="2910514034"/>
                  </a:ext>
                </a:extLst>
              </a:tr>
              <a:tr h="544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全國高中生小論文</a:t>
                      </a:r>
                      <a:r>
                        <a:rPr 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比賽工程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技術類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優等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黃柏文</a:t>
                      </a:r>
                      <a:r>
                        <a:rPr lang="en-US" alt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莊鎮維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吳俊興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何詩欽老師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extLst>
                  <a:ext uri="{0D108BD9-81ED-4DB2-BD59-A6C34878D82A}">
                    <a16:rowId xmlns:a16="http://schemas.microsoft.com/office/drawing/2014/main" val="2028603948"/>
                  </a:ext>
                </a:extLst>
              </a:tr>
              <a:tr h="544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全國高中生小論文</a:t>
                      </a:r>
                      <a:r>
                        <a:rPr 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比賽工程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技術類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蔡銘峰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簡樹桐老師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extLst>
                  <a:ext uri="{0D108BD9-81ED-4DB2-BD59-A6C34878D82A}">
                    <a16:rowId xmlns:a16="http://schemas.microsoft.com/office/drawing/2014/main" val="3655679352"/>
                  </a:ext>
                </a:extLst>
              </a:tr>
              <a:tr h="544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全國高中生小論文</a:t>
                      </a:r>
                      <a:r>
                        <a:rPr 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比賽工程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技術類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何承泰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簡樹桐老師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extLst>
                  <a:ext uri="{0D108BD9-81ED-4DB2-BD59-A6C34878D82A}">
                    <a16:rowId xmlns:a16="http://schemas.microsoft.com/office/drawing/2014/main" val="383788484"/>
                  </a:ext>
                </a:extLst>
              </a:tr>
              <a:tr h="544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全國高中生小論文</a:t>
                      </a:r>
                      <a:r>
                        <a:rPr 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比賽工程</a:t>
                      </a: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技術類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楊澍</a:t>
                      </a:r>
                      <a:r>
                        <a:rPr 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叡</a:t>
                      </a:r>
                      <a:r>
                        <a:rPr lang="en-US" alt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6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徐彩彬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黃婷婉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簡樹桐老師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266" marR="59266" marT="0" marB="0" anchor="ctr"/>
                </a:tc>
                <a:extLst>
                  <a:ext uri="{0D108BD9-81ED-4DB2-BD59-A6C34878D82A}">
                    <a16:rowId xmlns:a16="http://schemas.microsoft.com/office/drawing/2014/main" val="11437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0746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5" y="615297"/>
            <a:ext cx="10364451" cy="112937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近三年科技校院高職繁星計畫錄取校系名單</a:t>
            </a:r>
            <a:endParaRPr lang="zh-TW" altLang="en-US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36895105"/>
              </p:ext>
            </p:extLst>
          </p:nvPr>
        </p:nvGraphicFramePr>
        <p:xfrm>
          <a:off x="1469876" y="1744675"/>
          <a:ext cx="9443102" cy="429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5583">
                  <a:extLst>
                    <a:ext uri="{9D8B030D-6E8A-4147-A177-3AD203B41FA5}">
                      <a16:colId xmlns:a16="http://schemas.microsoft.com/office/drawing/2014/main" val="3551137714"/>
                    </a:ext>
                  </a:extLst>
                </a:gridCol>
                <a:gridCol w="2950043">
                  <a:extLst>
                    <a:ext uri="{9D8B030D-6E8A-4147-A177-3AD203B41FA5}">
                      <a16:colId xmlns:a16="http://schemas.microsoft.com/office/drawing/2014/main" val="2655558755"/>
                    </a:ext>
                  </a:extLst>
                </a:gridCol>
                <a:gridCol w="1349656">
                  <a:extLst>
                    <a:ext uri="{9D8B030D-6E8A-4147-A177-3AD203B41FA5}">
                      <a16:colId xmlns:a16="http://schemas.microsoft.com/office/drawing/2014/main" val="2516884913"/>
                    </a:ext>
                  </a:extLst>
                </a:gridCol>
                <a:gridCol w="1888426">
                  <a:extLst>
                    <a:ext uri="{9D8B030D-6E8A-4147-A177-3AD203B41FA5}">
                      <a16:colId xmlns:a16="http://schemas.microsoft.com/office/drawing/2014/main" val="2676175400"/>
                    </a:ext>
                  </a:extLst>
                </a:gridCol>
                <a:gridCol w="1889394">
                  <a:extLst>
                    <a:ext uri="{9D8B030D-6E8A-4147-A177-3AD203B41FA5}">
                      <a16:colId xmlns:a16="http://schemas.microsoft.com/office/drawing/2014/main" val="3821603016"/>
                    </a:ext>
                  </a:extLst>
                </a:gridCol>
              </a:tblGrid>
              <a:tr h="666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錄取校系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班級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導師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extLst>
                  <a:ext uri="{0D108BD9-81ED-4DB2-BD59-A6C34878D82A}">
                    <a16:rowId xmlns:a16="http://schemas.microsoft.com/office/drawing/2014/main" val="209582481"/>
                  </a:ext>
                </a:extLst>
              </a:tr>
              <a:tr h="643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國立臺灣科技大學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電子工程系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資三乙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黃婷婉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呂榮豐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老師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extLst>
                  <a:ext uri="{0D108BD9-81ED-4DB2-BD59-A6C34878D82A}">
                    <a16:rowId xmlns:a16="http://schemas.microsoft.com/office/drawing/2014/main" val="1108893171"/>
                  </a:ext>
                </a:extLst>
              </a:tr>
              <a:tr h="825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國立高雄第一科技大學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電子工程系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電子三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陳鈺承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林獻柱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老師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extLst>
                  <a:ext uri="{0D108BD9-81ED-4DB2-BD59-A6C34878D82A}">
                    <a16:rowId xmlns:a16="http://schemas.microsoft.com/office/drawing/2014/main" val="2181789294"/>
                  </a:ext>
                </a:extLst>
              </a:tr>
              <a:tr h="719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國立臺灣科技大學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不分系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資三甲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姜美瑜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呂俊郎老師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extLst>
                  <a:ext uri="{0D108BD9-81ED-4DB2-BD59-A6C34878D82A}">
                    <a16:rowId xmlns:a16="http://schemas.microsoft.com/office/drawing/2014/main" val="2514909592"/>
                  </a:ext>
                </a:extLst>
              </a:tr>
              <a:tr h="719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國立台北科技大學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光電系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資三甲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鄧峻宇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呂俊郎老師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extLst>
                  <a:ext uri="{0D108BD9-81ED-4DB2-BD59-A6C34878D82A}">
                    <a16:rowId xmlns:a16="http://schemas.microsoft.com/office/drawing/2014/main" val="2832525852"/>
                  </a:ext>
                </a:extLst>
              </a:tr>
              <a:tr h="719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國立臺灣科技大學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不分系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資三乙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羅偉庭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陳志宏老師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9095" marR="59095" marT="0" marB="0" anchor="ctr"/>
                </a:tc>
                <a:extLst>
                  <a:ext uri="{0D108BD9-81ED-4DB2-BD59-A6C34878D82A}">
                    <a16:rowId xmlns:a16="http://schemas.microsoft.com/office/drawing/2014/main" val="1263254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3219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" y="3375589"/>
            <a:ext cx="5377257" cy="3414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79" y="3375588"/>
            <a:ext cx="5372455" cy="3414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" y="59821"/>
            <a:ext cx="5377257" cy="3133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79" y="29910"/>
            <a:ext cx="5372455" cy="3193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字方塊 7"/>
          <p:cNvSpPr txBox="1"/>
          <p:nvPr/>
        </p:nvSpPr>
        <p:spPr>
          <a:xfrm>
            <a:off x="5586295" y="820396"/>
            <a:ext cx="1015663" cy="493947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各項成果呈現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2924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職業教育目標與實習處組織</a:t>
            </a:r>
            <a:r>
              <a:rPr lang="zh-TW" altLang="en-US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443613" y="2341454"/>
            <a:ext cx="9990660" cy="342410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</a:t>
            </a:r>
            <a:r>
              <a:rPr lang="zh-TW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處工作重點主要在落實工業職業教育目標，充實學生專業知能，培養正確勤奮務實的工作態度，加強職業安全衛生教育，輔導學生就業，依學生性向、興趣、能力及人格特質，輔導其就業或繼續升學之目標</a:t>
            </a:r>
            <a:r>
              <a:rPr lang="zh-TW" altLang="zh-TW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200" dirty="0">
                <a:solidFill>
                  <a:srgbClr val="7030A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 </a:t>
            </a:r>
            <a:endParaRPr lang="en-US" altLang="zh-TW" sz="3200" dirty="0" smtClean="0">
              <a:solidFill>
                <a:srgbClr val="7030A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實習處轄下設有實習主任、實習組長、電子科主任、資訊科主任、技士、技佐各一人，共六位教職員分司各組、科業務工作。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zh-TW" altLang="zh-TW" sz="320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4133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321" y="613964"/>
            <a:ext cx="10364451" cy="1317386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工作重點：實習教學</a:t>
            </a:r>
            <a:endParaRPr lang="zh-TW" altLang="en-US" sz="4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22322" y="1931350"/>
            <a:ext cx="10511952" cy="399088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1.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落實</a:t>
            </a:r>
            <a:r>
              <a:rPr lang="zh-TW" altLang="en-US" sz="3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各科實習技能教育，傳授知識及技能，並重視職業道德教育。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2.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加強</a:t>
            </a:r>
            <a:r>
              <a:rPr lang="zh-TW" altLang="en-US" sz="3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實習安全衛生教育，營造安全衛生的學習環境。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3.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因應</a:t>
            </a:r>
            <a:r>
              <a:rPr lang="zh-TW" altLang="en-US" sz="3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新課程實施，規範實習課程，進行設備整合，發展學校特色。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4.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en-US" sz="3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國家證照制度之推動，鼓勵並指導學生參加技能檢定。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5.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en-US" sz="3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校外參觀活動，使學生認識產業現況，增加對所學與產業相關性的瞭解。</a:t>
            </a:r>
          </a:p>
          <a:p>
            <a:pPr marL="179388" indent="-179388">
              <a:buFont typeface="Wingdings" panose="05000000000000000000" pitchFamily="2" charset="2"/>
              <a:buChar char="ü"/>
            </a:pP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6.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en-US" sz="3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學生實習作品成果展，落實各科教學品質的提昇，彙集教師與學生之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  成果</a:t>
            </a:r>
            <a:r>
              <a:rPr lang="zh-TW" altLang="en-US" sz="3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，並藉實習成果展，使學生重視平時技能學習，提升技術水準。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7.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申辦</a:t>
            </a:r>
            <a:r>
              <a:rPr lang="zh-TW" altLang="en-US" sz="3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國教署各項計畫，如</a:t>
            </a:r>
            <a:r>
              <a:rPr lang="en-US" altLang="zh-TW" sz="3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業師協同教學、職場體驗、提升學生實習能力等。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zh-TW" altLang="zh-TW" sz="320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772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321" y="613964"/>
            <a:ext cx="10364451" cy="1317386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工作重點：就業輔導</a:t>
            </a:r>
            <a:endParaRPr lang="zh-TW" altLang="en-US" sz="44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897165" y="2315911"/>
            <a:ext cx="8725257" cy="28713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1.</a:t>
            </a:r>
            <a:r>
              <a:rPr lang="zh-TW" altLang="zh-TW" sz="24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技能檢定工作，加強檢定學術科輔導，提高通過率。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2.</a:t>
            </a:r>
            <a:r>
              <a:rPr lang="zh-TW" altLang="zh-TW" sz="24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應屆畢業生升學就業意願調查、輔導就業並追蹤輔導。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3.</a:t>
            </a:r>
            <a:r>
              <a:rPr lang="zh-TW" altLang="zh-TW" sz="24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建立正確職業道德觀念與工業安全衛生教育宣導比賽。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4.</a:t>
            </a:r>
            <a:r>
              <a:rPr lang="zh-TW" altLang="zh-TW" sz="24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「教師赴企業界研習」活動。</a:t>
            </a:r>
          </a:p>
          <a:p>
            <a:pPr marL="0" indent="0">
              <a:buNone/>
            </a:pPr>
            <a:endParaRPr lang="zh-TW" altLang="zh-TW" dirty="0"/>
          </a:p>
          <a:p>
            <a:pPr>
              <a:buFont typeface="Wingdings" panose="05000000000000000000" pitchFamily="2" charset="2"/>
              <a:buChar char="ü"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zh-TW" altLang="zh-TW" sz="320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271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4363" y="699423"/>
            <a:ext cx="10364451" cy="1214836"/>
          </a:xfrm>
        </p:spPr>
        <p:txBody>
          <a:bodyPr/>
          <a:lstStyle/>
          <a:p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各科技能檢定及技藝競賽規劃</a:t>
            </a:r>
            <a:endParaRPr lang="zh-TW" altLang="en-US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89049191"/>
              </p:ext>
            </p:extLst>
          </p:nvPr>
        </p:nvGraphicFramePr>
        <p:xfrm>
          <a:off x="1128046" y="1914259"/>
          <a:ext cx="10220768" cy="3811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8421">
                  <a:extLst>
                    <a:ext uri="{9D8B030D-6E8A-4147-A177-3AD203B41FA5}">
                      <a16:colId xmlns:a16="http://schemas.microsoft.com/office/drawing/2014/main" val="2434670842"/>
                    </a:ext>
                  </a:extLst>
                </a:gridCol>
                <a:gridCol w="2365665">
                  <a:extLst>
                    <a:ext uri="{9D8B030D-6E8A-4147-A177-3AD203B41FA5}">
                      <a16:colId xmlns:a16="http://schemas.microsoft.com/office/drawing/2014/main" val="2156561802"/>
                    </a:ext>
                  </a:extLst>
                </a:gridCol>
                <a:gridCol w="2373101">
                  <a:extLst>
                    <a:ext uri="{9D8B030D-6E8A-4147-A177-3AD203B41FA5}">
                      <a16:colId xmlns:a16="http://schemas.microsoft.com/office/drawing/2014/main" val="2013957721"/>
                    </a:ext>
                  </a:extLst>
                </a:gridCol>
                <a:gridCol w="2200666">
                  <a:extLst>
                    <a:ext uri="{9D8B030D-6E8A-4147-A177-3AD203B41FA5}">
                      <a16:colId xmlns:a16="http://schemas.microsoft.com/office/drawing/2014/main" val="492949423"/>
                    </a:ext>
                  </a:extLst>
                </a:gridCol>
                <a:gridCol w="1682915">
                  <a:extLst>
                    <a:ext uri="{9D8B030D-6E8A-4147-A177-3AD203B41FA5}">
                      <a16:colId xmlns:a16="http://schemas.microsoft.com/office/drawing/2014/main" val="1821575675"/>
                    </a:ext>
                  </a:extLst>
                </a:gridCol>
              </a:tblGrid>
              <a:tr h="65482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en-US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科別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技能檢定職類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技藝競賽職種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8922446"/>
                  </a:ext>
                </a:extLst>
              </a:tr>
              <a:tr h="7294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一年級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二年級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三年級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三年級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9394525"/>
                  </a:ext>
                </a:extLst>
              </a:tr>
              <a:tr h="1577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丙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丙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丙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工業電子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丙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乙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乙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數位電子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二職類擇一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電腦修護工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工業電子工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數位電子工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4293111"/>
                  </a:ext>
                </a:extLst>
              </a:tr>
              <a:tr h="849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丙</a:t>
                      </a: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工業電子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丙</a:t>
                      </a: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乙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數位電子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43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8494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各項成果</a:t>
            </a:r>
            <a:r>
              <a:rPr lang="zh-TW" altLang="zh-TW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endParaRPr lang="zh-TW" altLang="en-US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45136" y="2016807"/>
            <a:ext cx="10229316" cy="405070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zh-TW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技能檢定</a:t>
            </a:r>
            <a:r>
              <a:rPr lang="zh-TW" altLang="zh-TW" sz="28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乙</a:t>
            </a:r>
            <a:r>
              <a:rPr lang="zh-TW" altLang="zh-TW" sz="28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級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、丙級</a:t>
            </a:r>
            <a:r>
              <a:rPr lang="zh-TW" altLang="zh-TW" sz="28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檢定</a:t>
            </a:r>
            <a:r>
              <a:rPr lang="zh-TW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及格</a:t>
            </a:r>
            <a:r>
              <a:rPr lang="zh-TW" altLang="zh-TW" sz="28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統計</a:t>
            </a:r>
            <a:endParaRPr lang="en-US" altLang="zh-TW" sz="28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zh-TW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技藝競賽成果：主辦單位教育部，每年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月下旬</a:t>
            </a:r>
            <a:r>
              <a:rPr lang="zh-TW" altLang="zh-TW" sz="28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endParaRPr lang="en-US" altLang="zh-TW" sz="28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zh-TW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專題及創意競賽成果：主辦單位教育部，每年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月下旬</a:t>
            </a:r>
            <a:r>
              <a:rPr lang="zh-TW" altLang="zh-TW" sz="28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endParaRPr lang="en-US" altLang="zh-TW" sz="28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zh-TW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其他競賽</a:t>
            </a:r>
            <a:r>
              <a:rPr lang="zh-TW" altLang="zh-TW" sz="28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：科展其他競賽</a:t>
            </a:r>
            <a:endParaRPr lang="en-US" altLang="zh-TW" sz="28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zh-TW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小論文參賽成果：主辦單位教育部，每年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月底及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中旬辦理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70241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372653"/>
          </a:xfrm>
        </p:spPr>
        <p:txBody>
          <a:bodyPr/>
          <a:lstStyle/>
          <a:p>
            <a:pPr lvl="0"/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技能檢定</a:t>
            </a:r>
            <a:r>
              <a:rPr lang="zh-TW" altLang="zh-TW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乙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級檢定及格</a:t>
            </a:r>
            <a:r>
              <a:rPr lang="zh-TW" altLang="zh-TW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統計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endParaRPr lang="zh-TW" altLang="en-US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1057282"/>
              </p:ext>
            </p:extLst>
          </p:nvPr>
        </p:nvGraphicFramePr>
        <p:xfrm>
          <a:off x="1504061" y="1845893"/>
          <a:ext cx="9297824" cy="4272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6292">
                  <a:extLst>
                    <a:ext uri="{9D8B030D-6E8A-4147-A177-3AD203B41FA5}">
                      <a16:colId xmlns:a16="http://schemas.microsoft.com/office/drawing/2014/main" val="2731339024"/>
                    </a:ext>
                  </a:extLst>
                </a:gridCol>
                <a:gridCol w="2156284">
                  <a:extLst>
                    <a:ext uri="{9D8B030D-6E8A-4147-A177-3AD203B41FA5}">
                      <a16:colId xmlns:a16="http://schemas.microsoft.com/office/drawing/2014/main" val="2406312460"/>
                    </a:ext>
                  </a:extLst>
                </a:gridCol>
                <a:gridCol w="1714978">
                  <a:extLst>
                    <a:ext uri="{9D8B030D-6E8A-4147-A177-3AD203B41FA5}">
                      <a16:colId xmlns:a16="http://schemas.microsoft.com/office/drawing/2014/main" val="2080550832"/>
                    </a:ext>
                  </a:extLst>
                </a:gridCol>
                <a:gridCol w="1860135">
                  <a:extLst>
                    <a:ext uri="{9D8B030D-6E8A-4147-A177-3AD203B41FA5}">
                      <a16:colId xmlns:a16="http://schemas.microsoft.com/office/drawing/2014/main" val="494665584"/>
                    </a:ext>
                  </a:extLst>
                </a:gridCol>
                <a:gridCol w="1860135">
                  <a:extLst>
                    <a:ext uri="{9D8B030D-6E8A-4147-A177-3AD203B41FA5}">
                      <a16:colId xmlns:a16="http://schemas.microsoft.com/office/drawing/2014/main" val="1982337631"/>
                    </a:ext>
                  </a:extLst>
                </a:gridCol>
              </a:tblGrid>
              <a:tr h="6796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證照種類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技能檢定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職類名稱</a:t>
                      </a: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畢業生獲得證照人次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579990"/>
                  </a:ext>
                </a:extLst>
              </a:tr>
              <a:tr h="5576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104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6903179"/>
                  </a:ext>
                </a:extLst>
              </a:tr>
              <a:tr h="7138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乙級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42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7025383"/>
                  </a:ext>
                </a:extLst>
              </a:tr>
              <a:tr h="7138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數位電子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38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9026623"/>
                  </a:ext>
                </a:extLst>
              </a:tr>
              <a:tr h="79824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73/116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46/119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58/107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3105720"/>
                  </a:ext>
                </a:extLst>
              </a:tr>
              <a:tr h="80964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畢業生持照率</a:t>
                      </a:r>
                      <a:r>
                        <a:rPr 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(%)</a:t>
                      </a:r>
                      <a:endParaRPr lang="zh-TW" sz="24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r>
                        <a:rPr lang="en-US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62.9</a:t>
                      </a:r>
                      <a:r>
                        <a:rPr lang="en-US" altLang="zh-TW" sz="24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%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r>
                        <a:rPr lang="en-US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38.6</a:t>
                      </a:r>
                      <a:r>
                        <a:rPr lang="en-US" altLang="zh-TW" sz="24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%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54.2%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0416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977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技能檢定成果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丙</a:t>
            </a:r>
            <a:r>
              <a:rPr lang="zh-TW" altLang="zh-TW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級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檢定及格統計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86393835"/>
              </p:ext>
            </p:extLst>
          </p:nvPr>
        </p:nvGraphicFramePr>
        <p:xfrm>
          <a:off x="1478422" y="1871530"/>
          <a:ext cx="9289280" cy="4247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3809">
                  <a:extLst>
                    <a:ext uri="{9D8B030D-6E8A-4147-A177-3AD203B41FA5}">
                      <a16:colId xmlns:a16="http://schemas.microsoft.com/office/drawing/2014/main" val="3040890840"/>
                    </a:ext>
                  </a:extLst>
                </a:gridCol>
                <a:gridCol w="2091142">
                  <a:extLst>
                    <a:ext uri="{9D8B030D-6E8A-4147-A177-3AD203B41FA5}">
                      <a16:colId xmlns:a16="http://schemas.microsoft.com/office/drawing/2014/main" val="3012245827"/>
                    </a:ext>
                  </a:extLst>
                </a:gridCol>
                <a:gridCol w="1857475">
                  <a:extLst>
                    <a:ext uri="{9D8B030D-6E8A-4147-A177-3AD203B41FA5}">
                      <a16:colId xmlns:a16="http://schemas.microsoft.com/office/drawing/2014/main" val="1801317917"/>
                    </a:ext>
                  </a:extLst>
                </a:gridCol>
                <a:gridCol w="1858427">
                  <a:extLst>
                    <a:ext uri="{9D8B030D-6E8A-4147-A177-3AD203B41FA5}">
                      <a16:colId xmlns:a16="http://schemas.microsoft.com/office/drawing/2014/main" val="1272566885"/>
                    </a:ext>
                  </a:extLst>
                </a:gridCol>
                <a:gridCol w="1858427">
                  <a:extLst>
                    <a:ext uri="{9D8B030D-6E8A-4147-A177-3AD203B41FA5}">
                      <a16:colId xmlns:a16="http://schemas.microsoft.com/office/drawing/2014/main" val="1870550088"/>
                    </a:ext>
                  </a:extLst>
                </a:gridCol>
              </a:tblGrid>
              <a:tr h="58716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證照種類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技能檢定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職類名稱</a:t>
                      </a: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畢業生獲得證照人次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008875"/>
                  </a:ext>
                </a:extLst>
              </a:tr>
              <a:tr h="6211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104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2878689"/>
                  </a:ext>
                </a:extLst>
              </a:tr>
              <a:tr h="54245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丙級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工業電子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98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92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8168366"/>
                  </a:ext>
                </a:extLst>
              </a:tr>
              <a:tr h="5988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電腦硬體裝修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72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95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656909"/>
                  </a:ext>
                </a:extLst>
              </a:tr>
              <a:tr h="5385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電腦軟體應用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68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0327191"/>
                  </a:ext>
                </a:extLst>
              </a:tr>
              <a:tr h="6746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204/116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225/119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200/107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9848478"/>
                  </a:ext>
                </a:extLst>
              </a:tr>
              <a:tr h="68438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畢業生持照率</a:t>
                      </a:r>
                      <a:r>
                        <a:rPr 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(%)</a:t>
                      </a:r>
                      <a:endParaRPr lang="zh-TW" sz="24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175.8%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189</a:t>
                      </a:r>
                      <a:r>
                        <a:rPr lang="en-US" altLang="zh-TW" sz="24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%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186.9%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1906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0691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3" y="293777"/>
            <a:ext cx="10364451" cy="1176100"/>
          </a:xfrm>
        </p:spPr>
        <p:txBody>
          <a:bodyPr/>
          <a:lstStyle/>
          <a:p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技藝競賽</a:t>
            </a:r>
            <a:r>
              <a:rPr lang="zh-TW" altLang="zh-TW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4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主辦單位</a:t>
            </a:r>
            <a:r>
              <a:rPr lang="zh-TW" altLang="zh-TW" sz="24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教育部，每年</a:t>
            </a: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zh-TW" sz="24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月下旬辦理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99890736"/>
              </p:ext>
            </p:extLst>
          </p:nvPr>
        </p:nvGraphicFramePr>
        <p:xfrm>
          <a:off x="1623700" y="1469877"/>
          <a:ext cx="8725256" cy="4754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4971">
                  <a:extLst>
                    <a:ext uri="{9D8B030D-6E8A-4147-A177-3AD203B41FA5}">
                      <a16:colId xmlns:a16="http://schemas.microsoft.com/office/drawing/2014/main" val="3998526643"/>
                    </a:ext>
                  </a:extLst>
                </a:gridCol>
                <a:gridCol w="2354774">
                  <a:extLst>
                    <a:ext uri="{9D8B030D-6E8A-4147-A177-3AD203B41FA5}">
                      <a16:colId xmlns:a16="http://schemas.microsoft.com/office/drawing/2014/main" val="2113826328"/>
                    </a:ext>
                  </a:extLst>
                </a:gridCol>
                <a:gridCol w="1744873">
                  <a:extLst>
                    <a:ext uri="{9D8B030D-6E8A-4147-A177-3AD203B41FA5}">
                      <a16:colId xmlns:a16="http://schemas.microsoft.com/office/drawing/2014/main" val="2352983434"/>
                    </a:ext>
                  </a:extLst>
                </a:gridCol>
                <a:gridCol w="1744873">
                  <a:extLst>
                    <a:ext uri="{9D8B030D-6E8A-4147-A177-3AD203B41FA5}">
                      <a16:colId xmlns:a16="http://schemas.microsoft.com/office/drawing/2014/main" val="1754655859"/>
                    </a:ext>
                  </a:extLst>
                </a:gridCol>
                <a:gridCol w="1745765">
                  <a:extLst>
                    <a:ext uri="{9D8B030D-6E8A-4147-A177-3AD203B41FA5}">
                      <a16:colId xmlns:a16="http://schemas.microsoft.com/office/drawing/2014/main" val="2185399578"/>
                    </a:ext>
                  </a:extLst>
                </a:gridCol>
              </a:tblGrid>
              <a:tr h="509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參賽名稱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（職種）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得獎名次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參賽學生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指導教師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2820963"/>
                  </a:ext>
                </a:extLst>
              </a:tr>
              <a:tr h="509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電腦修護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金手獎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第九名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彭景聲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簡樹桐老師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5755073"/>
                  </a:ext>
                </a:extLst>
              </a:tr>
              <a:tr h="4398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工業電子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優勝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鄭敏鍇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蔡宏昌老師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8891617"/>
                  </a:ext>
                </a:extLst>
              </a:tr>
              <a:tr h="509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電腦修護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金手獎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第八名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蔡銘峰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簡樹桐老師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4875234"/>
                  </a:ext>
                </a:extLst>
              </a:tr>
              <a:tr h="432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104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工業電子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優勝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楊凱仲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蔡宏昌老師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3745701"/>
                  </a:ext>
                </a:extLst>
              </a:tr>
              <a:tr h="509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數位電子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金手獎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第九名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古家弘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呂俊郎老師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5755813"/>
                  </a:ext>
                </a:extLst>
              </a:tr>
              <a:tr h="441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工業電子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優勝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黃偉華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蔡宏昌老師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4299304"/>
                  </a:ext>
                </a:extLst>
              </a:tr>
              <a:tr h="452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軟體設計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優勝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莊人傑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徐玟瑜老師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9796214"/>
                  </a:ext>
                </a:extLst>
              </a:tr>
              <a:tr h="509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數位電子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金手獎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張昌祺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呂俊郎老師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9277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291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202</TotalTime>
  <Words>1495</Words>
  <Application>Microsoft Office PowerPoint</Application>
  <PresentationFormat>寬螢幕</PresentationFormat>
  <Paragraphs>436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華康粗黑體</vt:lpstr>
      <vt:lpstr>新細明體</vt:lpstr>
      <vt:lpstr>標楷體</vt:lpstr>
      <vt:lpstr>Arial</vt:lpstr>
      <vt:lpstr>Tw Cen MT</vt:lpstr>
      <vt:lpstr>Wingdings</vt:lpstr>
      <vt:lpstr>小水滴</vt:lpstr>
      <vt:lpstr>107學年度親職座談</vt:lpstr>
      <vt:lpstr>職業教育目標與實習處組織編制</vt:lpstr>
      <vt:lpstr>工作重點：實習教學</vt:lpstr>
      <vt:lpstr>工作重點：就業輔導</vt:lpstr>
      <vt:lpstr>各科技能檢定及技藝競賽規劃</vt:lpstr>
      <vt:lpstr>各項成果報告</vt:lpstr>
      <vt:lpstr>技能檢定成果:乙級檢定及格統計表</vt:lpstr>
      <vt:lpstr>技能檢定成果:丙級檢定及格統計表</vt:lpstr>
      <vt:lpstr>技藝競賽成果 主辦單位教育部，每年11月下旬辦理</vt:lpstr>
      <vt:lpstr>專題及創意競賽成果 主辦單位教育部，每年3月下旬辦理</vt:lpstr>
      <vt:lpstr>其他競賽成果</vt:lpstr>
      <vt:lpstr>工程技術類：106學年度小論文參賽成果 主辦單位教育部，每年3月底及11中旬辦理</vt:lpstr>
      <vt:lpstr>工程技術類：105學年度小論文參賽成果 主辦單位教育部，每年3月底及11中旬辦理</vt:lpstr>
      <vt:lpstr>近三年科技校院高職繁星計畫錄取校系名單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107學年度親職座談</dc:title>
  <dc:creator>user</dc:creator>
  <cp:lastModifiedBy>user</cp:lastModifiedBy>
  <cp:revision>46</cp:revision>
  <dcterms:created xsi:type="dcterms:W3CDTF">2018-09-27T00:15:19Z</dcterms:created>
  <dcterms:modified xsi:type="dcterms:W3CDTF">2018-09-27T07:04:35Z</dcterms:modified>
</cp:coreProperties>
</file>