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75" r:id="rId5"/>
    <p:sldId id="258" r:id="rId6"/>
    <p:sldId id="259" r:id="rId7"/>
    <p:sldId id="261" r:id="rId8"/>
    <p:sldId id="262" r:id="rId9"/>
    <p:sldId id="263" r:id="rId10"/>
    <p:sldId id="264" r:id="rId11"/>
    <p:sldId id="265" r:id="rId12"/>
    <p:sldId id="267" r:id="rId13"/>
    <p:sldId id="266" r:id="rId14"/>
    <p:sldId id="269" r:id="rId15"/>
    <p:sldId id="268" r:id="rId16"/>
    <p:sldId id="271" r:id="rId17"/>
    <p:sldId id="272" r:id="rId18"/>
    <p:sldId id="273" r:id="rId19"/>
    <p:sldId id="278" r:id="rId20"/>
    <p:sldId id="279" r:id="rId2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29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52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DA81A84-4383-2DDC-4245-EB270FA99D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315FE167-A84A-2FD3-646D-F1E2BC92C9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32CD183-891C-9EE0-4DF4-A1E0F1B79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39F2-42A5-40B9-9DEB-B86C5FF0A247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2BC660F-3919-3276-47F7-9C52B9510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739E6AE-96CC-6694-BE6F-56DA8C549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EA3EC-8825-4ACF-8203-10B7EFC607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5879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DD4329E-A2D7-5713-56AD-B413A6A49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D762082-B092-0B8F-096D-BDDA1FCF6A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D83429A-E9D8-5595-2A99-385CB3896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39F2-42A5-40B9-9DEB-B86C5FF0A247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C308116-B65F-EC47-4D25-28F12887B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17D17A7-C045-63C5-145D-CE6C12CED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EA3EC-8825-4ACF-8203-10B7EFC607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556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F9CF71DA-8D74-65F3-388C-6A699AEF41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CE8C5CD-A75A-1E86-6C5F-C298F3BBB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B44C7E2-4B60-7836-4BB0-02C2881D8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39F2-42A5-40B9-9DEB-B86C5FF0A247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49568B7-B3FC-285D-9900-383A99F3E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A42E05D-A54D-BD24-9DF3-CDA1F57DD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EA3EC-8825-4ACF-8203-10B7EFC607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5722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25CD0B1-3886-A4A8-EF2C-020FBE4C0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B96A3E7-6A52-C351-F2D9-6F77E8451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68B9436-AC7C-8617-0B62-C393C24A0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39F2-42A5-40B9-9DEB-B86C5FF0A247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8AE8494-8A9E-7EFE-0074-288321BDA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90EDD2A-73DE-2439-89D3-3DD646222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EA3EC-8825-4ACF-8203-10B7EFC607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596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AC81C79-8E3E-E096-80E4-87D8E46EC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FE0DC89-0014-DE2F-F2C9-4E49576930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6595DDC-C8B7-0AD5-6B89-5491DF368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39F2-42A5-40B9-9DEB-B86C5FF0A247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EC87981-B6D1-196A-217F-3FF43F659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DF5207D-2D6F-59CD-8243-1DAA7FC68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EA3EC-8825-4ACF-8203-10B7EFC607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6174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B28D200-26D1-6593-A04E-272CE3BED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F94173F-C070-5659-9125-7F80ABB830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C03FD7F-1C3A-9FA6-32D0-B13C9B9BE4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4444B73-F4CB-E227-D5EC-FD9D21098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39F2-42A5-40B9-9DEB-B86C5FF0A247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47F7A4-F0CF-0B4F-9E48-D6D4A7B2F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92FE1B0-DE57-71B8-0279-1EC1E237A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EA3EC-8825-4ACF-8203-10B7EFC607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194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96BDD5-7191-52C0-0E8D-F06230E2E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C4D81A2-06FB-C54D-B6FF-5528F3B71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6B7A5CC-2B9F-72C0-C8B7-63D969648C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129A8917-3A7F-5DA5-2960-79EA0EFB50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521D826E-B7C5-5452-6F4A-6C858B2270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CBD89782-0544-73CC-C771-6BD80F235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39F2-42A5-40B9-9DEB-B86C5FF0A247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B5E915C-B9B9-304C-378A-735609376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BDE2F5D-5542-6380-05A4-866D130C4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EA3EC-8825-4ACF-8203-10B7EFC607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8622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C6F7543-AF94-9665-8958-496664247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A518768-1251-132A-5FDC-68FD6F15A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39F2-42A5-40B9-9DEB-B86C5FF0A247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105CC07D-B367-DC96-3587-652320E74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75200F1-5797-FB58-DA61-FDCED113F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EA3EC-8825-4ACF-8203-10B7EFC607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9413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6B1B8F55-18FC-4907-EE15-A7B3B5AFD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39F2-42A5-40B9-9DEB-B86C5FF0A247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0669952-5A2F-F99B-71E8-A8A1D3B74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F0E6F50-737D-E3FE-1913-A1A4E3FEA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EA3EC-8825-4ACF-8203-10B7EFC607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4715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EB353FD-131A-A931-F080-3E655A2ED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D9FE7B7-209C-CB4F-A519-797B2DE5A7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CB61595-DFFA-1196-FC9B-E8F95E3E2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BEF53D4-956F-C85A-D043-27BA5DFA4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39F2-42A5-40B9-9DEB-B86C5FF0A247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1383C2B-A08A-705F-D55F-ECC2CA78C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B3B41C-F93C-0168-C190-D5009AE9E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EA3EC-8825-4ACF-8203-10B7EFC607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1192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15707CC-60AC-7D3E-7291-B312D2ACB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DC6BE318-D57C-98FB-2FE2-9BFDE5D173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9744306-91B9-76BD-3FD8-06DA5E8FEE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6ECC45E-F44D-03E4-07D5-483277AE0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39F2-42A5-40B9-9DEB-B86C5FF0A247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C3BB627-87F0-FF68-01F4-8E2A1D2BA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BC765FE-57A4-E0C6-EBA8-8346061AE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EA3EC-8825-4ACF-8203-10B7EFC607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556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C824E35-4468-82FE-E8E1-2D792467E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BAE949F-4ED8-BD86-80EF-4F7ABAA97C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B191940-44E4-F658-76B4-A2B92A08C7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EC39F2-42A5-40B9-9DEB-B86C5FF0A247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0100467-F64B-2E1D-920D-E9C64E3571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72E615-7325-E2D7-749B-979D4B1C56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DEA3EC-8825-4ACF-8203-10B7EFC607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2854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2.uac.edu.tw/uac112_note/" TargetMode="External"/><Relationship Id="rId2" Type="http://schemas.openxmlformats.org/officeDocument/2006/relationships/hyperlink" Target="https://www2.uac.edu.tw/uac114_note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112E19-2156-64CF-3C80-FA1C2D6205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如何進行</a:t>
            </a:r>
            <a:r>
              <a:rPr lang="en-US" altLang="zh-TW" dirty="0"/>
              <a:t>114</a:t>
            </a:r>
            <a:r>
              <a:rPr lang="zh-TW" altLang="en-US" dirty="0"/>
              <a:t>落點分析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7AFAECB-02A0-A4E4-9A79-72EF861C2B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/>
              <a:t>得勝者文教</a:t>
            </a:r>
            <a:endParaRPr lang="en-US" altLang="zh-TW" dirty="0"/>
          </a:p>
          <a:p>
            <a:r>
              <a:rPr lang="zh-TW" altLang="en-US" dirty="0"/>
              <a:t>陳宗恩老師</a:t>
            </a:r>
          </a:p>
        </p:txBody>
      </p:sp>
    </p:spTree>
    <p:extLst>
      <p:ext uri="{BB962C8B-B14F-4D97-AF65-F5344CB8AC3E}">
        <p14:creationId xmlns:p14="http://schemas.microsoft.com/office/powerpoint/2010/main" val="3281866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FF735B-D666-B9A2-DA09-54E5102E7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想法二</a:t>
            </a:r>
            <a:r>
              <a:rPr lang="en-US" altLang="zh-TW" sz="3200" dirty="0"/>
              <a:t>:</a:t>
            </a:r>
            <a:r>
              <a:rPr lang="zh-TW" altLang="en-US" sz="3200" dirty="0"/>
              <a:t>將</a:t>
            </a:r>
            <a:r>
              <a:rPr lang="en-US" altLang="zh-TW" sz="3200" dirty="0"/>
              <a:t>114</a:t>
            </a:r>
            <a:r>
              <a:rPr lang="zh-TW" altLang="en-US" sz="3200" dirty="0"/>
              <a:t>分數轉換為</a:t>
            </a:r>
            <a:r>
              <a:rPr lang="en-US" altLang="zh-TW" sz="3200" dirty="0"/>
              <a:t>113</a:t>
            </a:r>
            <a:r>
              <a:rPr lang="zh-TW" altLang="en-US" sz="3200" dirty="0"/>
              <a:t>分數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335E3DE-7EBC-E063-6090-32F81C0C5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/>
              <a:t>操作方法：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1.	</a:t>
            </a:r>
            <a:r>
              <a:rPr lang="zh-TW" altLang="en-US" dirty="0"/>
              <a:t>找「大考中心」網站</a:t>
            </a:r>
            <a:r>
              <a:rPr lang="en-US" altLang="zh-TW" dirty="0"/>
              <a:t>https://www.ceec.edu.tw/</a:t>
            </a:r>
          </a:p>
          <a:p>
            <a:pPr marL="0" indent="0">
              <a:buNone/>
            </a:pPr>
            <a:r>
              <a:rPr lang="en-US" altLang="zh-TW" dirty="0"/>
              <a:t>	</a:t>
            </a:r>
            <a:r>
              <a:rPr lang="zh-TW" altLang="en-US" dirty="0"/>
              <a:t>分科測驗</a:t>
            </a:r>
            <a:r>
              <a:rPr lang="en-US" altLang="zh-TW" dirty="0"/>
              <a:t>&gt;</a:t>
            </a:r>
            <a:r>
              <a:rPr lang="zh-TW" altLang="en-US" dirty="0"/>
              <a:t>統計資料</a:t>
            </a:r>
            <a:r>
              <a:rPr lang="en-US" altLang="zh-TW" dirty="0"/>
              <a:t>&gt;114</a:t>
            </a:r>
            <a:r>
              <a:rPr lang="zh-TW" altLang="en-US" dirty="0"/>
              <a:t>學年度分科測驗統計圖表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	</a:t>
            </a:r>
            <a:r>
              <a:rPr lang="zh-TW" altLang="en-US" dirty="0"/>
              <a:t>下載</a:t>
            </a:r>
            <a:r>
              <a:rPr lang="en-US" altLang="zh-TW" dirty="0"/>
              <a:t>	</a:t>
            </a:r>
            <a:r>
              <a:rPr lang="zh-TW" altLang="en-US" dirty="0"/>
              <a:t>各科級分人數百分比累計表</a:t>
            </a:r>
            <a:br>
              <a:rPr lang="en-US" altLang="zh-TW" dirty="0"/>
            </a:br>
            <a:r>
              <a:rPr lang="en-US" altLang="zh-TW" dirty="0"/>
              <a:t>	</a:t>
            </a:r>
            <a:r>
              <a:rPr lang="zh-TW" altLang="en-US" dirty="0"/>
              <a:t>和</a:t>
            </a:r>
            <a:r>
              <a:rPr lang="en-US" altLang="zh-TW" dirty="0"/>
              <a:t>	</a:t>
            </a:r>
            <a:r>
              <a:rPr lang="zh-TW" altLang="en-US" dirty="0"/>
              <a:t>學測</a:t>
            </a:r>
            <a:r>
              <a:rPr lang="en-US" altLang="zh-TW" dirty="0"/>
              <a:t>(</a:t>
            </a:r>
            <a:r>
              <a:rPr lang="zh-TW" altLang="en-US" dirty="0"/>
              <a:t>使用於分發入學</a:t>
            </a:r>
            <a:r>
              <a:rPr lang="en-US" altLang="zh-TW" dirty="0"/>
              <a:t>) </a:t>
            </a:r>
            <a:r>
              <a:rPr lang="zh-TW" altLang="en-US" dirty="0"/>
              <a:t>各科級分人數百分比累計表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2.	</a:t>
            </a:r>
            <a:r>
              <a:rPr lang="zh-TW" altLang="en-US" dirty="0"/>
              <a:t>把</a:t>
            </a:r>
            <a:r>
              <a:rPr lang="en-US" altLang="zh-TW" dirty="0"/>
              <a:t>113</a:t>
            </a:r>
            <a:r>
              <a:rPr lang="zh-TW" altLang="en-US" dirty="0"/>
              <a:t>學年度的也都下載下來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3.	</a:t>
            </a:r>
            <a:r>
              <a:rPr lang="zh-TW" altLang="en-US" dirty="0"/>
              <a:t>配合方法一的</a:t>
            </a:r>
            <a:r>
              <a:rPr lang="en-US" altLang="zh-TW" dirty="0"/>
              <a:t>	</a:t>
            </a:r>
            <a:r>
              <a:rPr lang="zh-TW" altLang="en-US" b="0" i="0" dirty="0">
                <a:solidFill>
                  <a:srgbClr val="000000"/>
                </a:solidFill>
                <a:effectLst/>
                <a:latin typeface="Noto Sans TC"/>
              </a:rPr>
              <a:t>各系組最低錄取分數及錄取人數一覽表</a:t>
            </a:r>
            <a:endParaRPr lang="en-US" altLang="zh-TW" b="0" i="0" dirty="0">
              <a:solidFill>
                <a:srgbClr val="000000"/>
              </a:solidFill>
              <a:effectLst/>
              <a:latin typeface="Noto Sans TC"/>
            </a:endParaRPr>
          </a:p>
          <a:p>
            <a:pPr marL="0" indent="0">
              <a:buNone/>
            </a:pPr>
            <a:r>
              <a:rPr lang="en-US" altLang="zh-TW" b="0" i="0" dirty="0">
                <a:solidFill>
                  <a:srgbClr val="000000"/>
                </a:solidFill>
                <a:effectLst/>
                <a:latin typeface="Noto Sans TC"/>
              </a:rPr>
              <a:t>	</a:t>
            </a:r>
            <a:r>
              <a:rPr lang="zh-TW" altLang="en-US" b="0" i="0" dirty="0">
                <a:solidFill>
                  <a:srgbClr val="000000"/>
                </a:solidFill>
                <a:effectLst/>
                <a:latin typeface="Noto Sans TC"/>
              </a:rPr>
              <a:t>評估自己的通過機會</a:t>
            </a:r>
            <a:endParaRPr lang="en-US" altLang="zh-TW" b="0" i="0" dirty="0">
              <a:solidFill>
                <a:srgbClr val="000000"/>
              </a:solidFill>
              <a:effectLst/>
              <a:latin typeface="Noto Sans TC"/>
            </a:endParaRPr>
          </a:p>
        </p:txBody>
      </p:sp>
    </p:spTree>
    <p:extLst>
      <p:ext uri="{BB962C8B-B14F-4D97-AF65-F5344CB8AC3E}">
        <p14:creationId xmlns:p14="http://schemas.microsoft.com/office/powerpoint/2010/main" val="3119859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112E19-2156-64CF-3C80-FA1C2D6205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方法二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7AFAECB-02A0-A4E4-9A79-72EF861C2B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/>
              <a:t>實際演練</a:t>
            </a:r>
          </a:p>
        </p:txBody>
      </p:sp>
    </p:spTree>
    <p:extLst>
      <p:ext uri="{BB962C8B-B14F-4D97-AF65-F5344CB8AC3E}">
        <p14:creationId xmlns:p14="http://schemas.microsoft.com/office/powerpoint/2010/main" val="3730316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FF735B-D666-B9A2-DA09-54E5102E7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想法二</a:t>
            </a:r>
            <a:r>
              <a:rPr lang="en-US" altLang="zh-TW" sz="3200" dirty="0"/>
              <a:t>:</a:t>
            </a:r>
            <a:r>
              <a:rPr lang="zh-TW" altLang="en-US" sz="3200" dirty="0"/>
              <a:t>將</a:t>
            </a:r>
            <a:r>
              <a:rPr lang="en-US" altLang="zh-TW" sz="3200" dirty="0"/>
              <a:t>114</a:t>
            </a:r>
            <a:r>
              <a:rPr lang="zh-TW" altLang="en-US" sz="3200" dirty="0"/>
              <a:t>分數轉換為</a:t>
            </a:r>
            <a:r>
              <a:rPr lang="en-US" altLang="zh-TW" sz="3200" dirty="0"/>
              <a:t>113</a:t>
            </a:r>
            <a:r>
              <a:rPr lang="zh-TW" altLang="en-US" sz="3200" dirty="0"/>
              <a:t>分數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335E3DE-7EBC-E063-6090-32F81C0C5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/>
              <a:t>遇到問題：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1.</a:t>
            </a:r>
            <a:r>
              <a:rPr lang="zh-TW" altLang="en-US" dirty="0"/>
              <a:t>如果校系改變篩選</a:t>
            </a:r>
            <a:r>
              <a:rPr lang="en-US" altLang="zh-TW" dirty="0"/>
              <a:t>,</a:t>
            </a:r>
            <a:r>
              <a:rPr lang="zh-TW" altLang="en-US" dirty="0"/>
              <a:t>此方法失效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2.</a:t>
            </a:r>
            <a:r>
              <a:rPr lang="zh-TW" altLang="en-US" dirty="0"/>
              <a:t>如果校系去年暴跌</a:t>
            </a:r>
            <a:r>
              <a:rPr lang="en-US" altLang="zh-TW" dirty="0"/>
              <a:t>,</a:t>
            </a:r>
            <a:r>
              <a:rPr lang="zh-TW" altLang="en-US" dirty="0"/>
              <a:t>此方法找不到對照組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3.</a:t>
            </a:r>
            <a:r>
              <a:rPr lang="zh-TW" altLang="en-US" dirty="0"/>
              <a:t>新增校系或是分組</a:t>
            </a:r>
            <a:r>
              <a:rPr lang="en-US" altLang="zh-TW" dirty="0"/>
              <a:t>,</a:t>
            </a:r>
            <a:r>
              <a:rPr lang="zh-TW" altLang="en-US" dirty="0"/>
              <a:t>此方法都無法處理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0495794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112E19-2156-64CF-3C80-FA1C2D6205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方法三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7AFAECB-02A0-A4E4-9A79-72EF861C2B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/>
              <a:t>用</a:t>
            </a:r>
            <a:r>
              <a:rPr lang="en-US" altLang="zh-TW" dirty="0"/>
              <a:t>PR</a:t>
            </a:r>
            <a:r>
              <a:rPr lang="zh-TW" altLang="en-US" dirty="0"/>
              <a:t>值找人數相仿的年度做參考</a:t>
            </a:r>
          </a:p>
        </p:txBody>
      </p:sp>
    </p:spTree>
    <p:extLst>
      <p:ext uri="{BB962C8B-B14F-4D97-AF65-F5344CB8AC3E}">
        <p14:creationId xmlns:p14="http://schemas.microsoft.com/office/powerpoint/2010/main" val="31220675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FF735B-D666-B9A2-DA09-54E5102E7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想法三</a:t>
            </a:r>
            <a:r>
              <a:rPr lang="en-US" altLang="zh-TW" sz="3200" dirty="0"/>
              <a:t>:</a:t>
            </a:r>
            <a:r>
              <a:rPr lang="zh-TW" altLang="en-US" sz="3200" dirty="0"/>
              <a:t>用</a:t>
            </a:r>
            <a:r>
              <a:rPr lang="en-US" altLang="zh-TW" sz="3200" dirty="0"/>
              <a:t>PR</a:t>
            </a:r>
            <a:r>
              <a:rPr lang="zh-TW" altLang="en-US" sz="3200" dirty="0"/>
              <a:t>值找人數相仿的年度做參考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335E3DE-7EBC-E063-6090-32F81C0C5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/>
              <a:t>操作方法：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1.</a:t>
            </a:r>
            <a:r>
              <a:rPr lang="zh-TW" altLang="en-US" dirty="0"/>
              <a:t>先認識</a:t>
            </a:r>
            <a:r>
              <a:rPr lang="en-US" altLang="zh-TW" dirty="0"/>
              <a:t>PR</a:t>
            </a:r>
            <a:r>
              <a:rPr lang="zh-TW" altLang="en-US" dirty="0"/>
              <a:t>值是什麼</a:t>
            </a:r>
            <a:r>
              <a:rPr lang="en-US" altLang="zh-TW" dirty="0"/>
              <a:t>?</a:t>
            </a:r>
            <a:br>
              <a:rPr lang="en-US" altLang="zh-TW" dirty="0"/>
            </a:br>
            <a:r>
              <a:rPr lang="zh-TW" altLang="en-US" dirty="0"/>
              <a:t>所謂的</a:t>
            </a:r>
            <a:r>
              <a:rPr lang="en-US" altLang="zh-TW" dirty="0"/>
              <a:t>PR </a:t>
            </a:r>
            <a:r>
              <a:rPr lang="zh-TW" altLang="en-US" dirty="0"/>
              <a:t>值又稱為百分等級，</a:t>
            </a:r>
            <a:br>
              <a:rPr lang="en-US" altLang="zh-TW" dirty="0"/>
            </a:br>
            <a:r>
              <a:rPr lang="zh-TW" altLang="en-US" dirty="0"/>
              <a:t>其計算概念是將該年度所有考生的總分由高到低排序，</a:t>
            </a:r>
            <a:br>
              <a:rPr lang="en-US" altLang="zh-TW" dirty="0"/>
            </a:br>
            <a:r>
              <a:rPr lang="zh-TW" altLang="en-US" dirty="0"/>
              <a:t>接著依照總人數分成</a:t>
            </a:r>
            <a:r>
              <a:rPr lang="en-US" altLang="zh-TW" dirty="0"/>
              <a:t>100 </a:t>
            </a:r>
            <a:r>
              <a:rPr lang="zh-TW" altLang="en-US" dirty="0"/>
              <a:t>等分後，</a:t>
            </a:r>
            <a:br>
              <a:rPr lang="en-US" altLang="zh-TW" dirty="0"/>
            </a:br>
            <a:r>
              <a:rPr lang="zh-TW" altLang="en-US" dirty="0"/>
              <a:t>看該考生的成績大約落在第幾等分中。</a:t>
            </a:r>
            <a:br>
              <a:rPr lang="en-US" altLang="zh-TW" dirty="0"/>
            </a:br>
            <a:br>
              <a:rPr lang="en-US" altLang="zh-TW" dirty="0"/>
            </a:br>
            <a:r>
              <a:rPr lang="zh-TW" altLang="en-US" dirty="0"/>
              <a:t>若你的</a:t>
            </a:r>
            <a:r>
              <a:rPr lang="en-US" altLang="zh-TW" dirty="0"/>
              <a:t>PR </a:t>
            </a:r>
            <a:r>
              <a:rPr lang="zh-TW" altLang="en-US" dirty="0"/>
              <a:t>值為</a:t>
            </a:r>
            <a:r>
              <a:rPr lang="en-US" altLang="zh-TW" dirty="0"/>
              <a:t>99</a:t>
            </a:r>
            <a:r>
              <a:rPr lang="zh-TW" altLang="en-US" dirty="0"/>
              <a:t>，表示你的分數高過</a:t>
            </a:r>
            <a:r>
              <a:rPr lang="en-US" altLang="zh-TW" dirty="0"/>
              <a:t>99%</a:t>
            </a:r>
            <a:r>
              <a:rPr lang="zh-TW" altLang="en-US" dirty="0"/>
              <a:t>考生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若你的</a:t>
            </a:r>
            <a:r>
              <a:rPr lang="en-US" altLang="zh-TW" dirty="0"/>
              <a:t>PR </a:t>
            </a:r>
            <a:r>
              <a:rPr lang="zh-TW" altLang="en-US" dirty="0"/>
              <a:t>值為</a:t>
            </a:r>
            <a:r>
              <a:rPr lang="en-US" altLang="zh-TW" dirty="0"/>
              <a:t>50</a:t>
            </a:r>
            <a:r>
              <a:rPr lang="zh-TW" altLang="en-US" dirty="0"/>
              <a:t>，表示你的分數高過</a:t>
            </a:r>
            <a:r>
              <a:rPr lang="en-US" altLang="zh-TW" dirty="0"/>
              <a:t>50%</a:t>
            </a:r>
            <a:r>
              <a:rPr lang="zh-TW" altLang="en-US" dirty="0"/>
              <a:t>考生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022426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112E19-2156-64CF-3C80-FA1C2D6205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方法三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7AFAECB-02A0-A4E4-9A79-72EF861C2B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/>
              <a:t>實際演練</a:t>
            </a:r>
          </a:p>
        </p:txBody>
      </p:sp>
    </p:spTree>
    <p:extLst>
      <p:ext uri="{BB962C8B-B14F-4D97-AF65-F5344CB8AC3E}">
        <p14:creationId xmlns:p14="http://schemas.microsoft.com/office/powerpoint/2010/main" val="1497829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FF735B-D666-B9A2-DA09-54E5102E7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想法三</a:t>
            </a:r>
            <a:r>
              <a:rPr lang="en-US" altLang="zh-TW" sz="3200" dirty="0"/>
              <a:t>:</a:t>
            </a:r>
            <a:r>
              <a:rPr lang="zh-TW" altLang="en-US" sz="3200" dirty="0"/>
              <a:t>用</a:t>
            </a:r>
            <a:r>
              <a:rPr lang="en-US" altLang="zh-TW" sz="3200" dirty="0"/>
              <a:t>PR</a:t>
            </a:r>
            <a:r>
              <a:rPr lang="zh-TW" altLang="en-US" sz="3200" dirty="0"/>
              <a:t>值找人數相仿的年度做參考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335E3DE-7EBC-E063-6090-32F81C0C5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/>
              <a:t>遇到問題：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1.PR</a:t>
            </a:r>
            <a:r>
              <a:rPr lang="zh-TW" altLang="en-US" dirty="0"/>
              <a:t>值會有誤差</a:t>
            </a:r>
            <a:r>
              <a:rPr lang="en-US" altLang="zh-TW" dirty="0"/>
              <a:t>,</a:t>
            </a:r>
            <a:r>
              <a:rPr lang="zh-TW" altLang="en-US" dirty="0"/>
              <a:t>大概會有</a:t>
            </a:r>
            <a:r>
              <a:rPr lang="en-US" altLang="zh-TW" dirty="0"/>
              <a:t>2-3</a:t>
            </a:r>
            <a:r>
              <a:rPr lang="zh-TW" altLang="en-US" dirty="0"/>
              <a:t>左右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　</a:t>
            </a:r>
            <a:r>
              <a:rPr lang="en-US" altLang="zh-TW" dirty="0"/>
              <a:t>&gt;&gt;</a:t>
            </a:r>
            <a:r>
              <a:rPr lang="zh-TW" altLang="en-US" dirty="0"/>
              <a:t>每一個</a:t>
            </a:r>
            <a:r>
              <a:rPr lang="en-US" altLang="zh-TW" dirty="0"/>
              <a:t>PR</a:t>
            </a:r>
            <a:r>
              <a:rPr lang="zh-TW" altLang="en-US" dirty="0"/>
              <a:t>裡面約有</a:t>
            </a:r>
            <a:r>
              <a:rPr lang="en-US" altLang="zh-TW" dirty="0"/>
              <a:t>6</a:t>
            </a:r>
            <a:r>
              <a:rPr lang="zh-TW" altLang="en-US" dirty="0"/>
              <a:t>個校系</a:t>
            </a:r>
            <a:r>
              <a:rPr lang="en-US" altLang="zh-TW" dirty="0"/>
              <a:t>,	</a:t>
            </a:r>
            <a:r>
              <a:rPr lang="zh-TW" altLang="en-US" dirty="0"/>
              <a:t>誤差</a:t>
            </a:r>
            <a:r>
              <a:rPr lang="en-US" altLang="zh-TW" dirty="0"/>
              <a:t>3</a:t>
            </a:r>
            <a:r>
              <a:rPr lang="zh-TW" altLang="en-US" dirty="0"/>
              <a:t>也只差</a:t>
            </a:r>
            <a:r>
              <a:rPr lang="en-US" altLang="zh-TW" dirty="0"/>
              <a:t>18</a:t>
            </a:r>
            <a:r>
              <a:rPr lang="zh-TW" altLang="en-US" dirty="0"/>
              <a:t>校系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						</a:t>
            </a:r>
            <a:r>
              <a:rPr lang="zh-TW" altLang="en-US" dirty="0"/>
              <a:t>誤差</a:t>
            </a:r>
            <a:r>
              <a:rPr lang="en-US" altLang="zh-TW" dirty="0"/>
              <a:t>5</a:t>
            </a:r>
            <a:r>
              <a:rPr lang="zh-TW" altLang="en-US" dirty="0"/>
              <a:t>也只差</a:t>
            </a:r>
            <a:r>
              <a:rPr lang="en-US" altLang="zh-TW" dirty="0"/>
              <a:t>30</a:t>
            </a:r>
            <a:r>
              <a:rPr lang="zh-TW" altLang="en-US" dirty="0"/>
              <a:t>校系</a:t>
            </a: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776874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112E19-2156-64CF-3C80-FA1C2D6205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總結提醒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7AFAECB-02A0-A4E4-9A79-72EF861C2B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53473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FF735B-D666-B9A2-DA09-54E5102E7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總結提醒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335E3DE-7EBC-E063-6090-32F81C0C5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TW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A.</a:t>
            </a:r>
            <a:r>
              <a:rPr lang="zh-TW" altLang="zh-TW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落點區估算：</a:t>
            </a:r>
            <a:br>
              <a:rPr lang="en-US" altLang="zh-TW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zh-TW" altLang="zh-TW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落點分析不求非常精確，先抓大致的區間即可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TW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B.</a:t>
            </a:r>
            <a:r>
              <a:rPr lang="zh-TW" altLang="zh-TW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加重靠單科：</a:t>
            </a:r>
            <a:br>
              <a:rPr lang="en-US" altLang="zh-TW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zh-TW" altLang="zh-TW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因為分科採計有加權，當無法預估時可以比較兩年之間的單科累計人數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TW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C.</a:t>
            </a:r>
            <a:r>
              <a:rPr lang="zh-TW" altLang="zh-TW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順序要合理：</a:t>
            </a:r>
            <a:br>
              <a:rPr lang="en-US" altLang="zh-TW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zh-TW" altLang="zh-TW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夢幻區大家會花比較多時間排序，但真正會上的通常是落點區，所以要仔細評估落點區的志願順序是否符合個人的喜好</a:t>
            </a:r>
          </a:p>
        </p:txBody>
      </p:sp>
    </p:spTree>
    <p:extLst>
      <p:ext uri="{BB962C8B-B14F-4D97-AF65-F5344CB8AC3E}">
        <p14:creationId xmlns:p14="http://schemas.microsoft.com/office/powerpoint/2010/main" val="11548747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FF735B-D666-B9A2-DA09-54E5102E7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總結提醒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335E3DE-7EBC-E063-6090-32F81C0C5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TW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D.</a:t>
            </a:r>
            <a:r>
              <a:rPr lang="zh-TW" altLang="zh-TW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界線科系：</a:t>
            </a:r>
            <a:br>
              <a:rPr lang="en-US" altLang="zh-TW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zh-TW" altLang="zh-TW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舉例來說，台大一類組校系可能填到圖資以後會想填政大商管，政大填完財法管後會想往北大填，建議同學想好</a:t>
            </a:r>
            <a:r>
              <a:rPr lang="zh-TW" altLang="en-US" sz="3000" kern="100" dirty="0"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個人</a:t>
            </a:r>
            <a:r>
              <a:rPr lang="zh-TW" altLang="zh-TW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界線科系。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TW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E.</a:t>
            </a:r>
            <a:r>
              <a:rPr lang="zh-TW" altLang="zh-TW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不能判斷的別估：</a:t>
            </a:r>
            <a:br>
              <a:rPr lang="en-US" altLang="zh-TW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zh-TW" altLang="en-US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今年度數學</a:t>
            </a:r>
            <a:r>
              <a:rPr lang="zh-TW" altLang="zh-TW" sz="3000" kern="100" dirty="0">
                <a:effectLst/>
                <a:latin typeface="Cambria Math" panose="02040503050406030204" pitchFamily="18" charset="0"/>
                <a:ea typeface="新細明體" panose="02020500000000000000" pitchFamily="18" charset="-120"/>
                <a:cs typeface="Cambria Math" panose="02040503050406030204" pitchFamily="18" charset="0"/>
              </a:rPr>
              <a:t>改變的校系不要去預估通過分數，只要確認自己的就讀意願落在志願表的哪裡即可。</a:t>
            </a:r>
            <a:endParaRPr lang="zh-TW" altLang="zh-TW" sz="3000" kern="100" dirty="0">
              <a:effectLst/>
              <a:latin typeface="Aptos" panose="020B000402020202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905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112E19-2156-64CF-3C80-FA1C2D6205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在一切以先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7AFAECB-02A0-A4E4-9A79-72EF861C2B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/>
              <a:t>先知道一下今年需要注意的事項</a:t>
            </a:r>
          </a:p>
        </p:txBody>
      </p:sp>
    </p:spTree>
    <p:extLst>
      <p:ext uri="{BB962C8B-B14F-4D97-AF65-F5344CB8AC3E}">
        <p14:creationId xmlns:p14="http://schemas.microsoft.com/office/powerpoint/2010/main" val="20044513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FF735B-D666-B9A2-DA09-54E5102E7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總結提醒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335E3DE-7EBC-E063-6090-32F81C0C5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TW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F.</a:t>
            </a:r>
            <a:r>
              <a:rPr lang="zh-TW" altLang="en-US" sz="3000" kern="100" dirty="0"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盡量</a:t>
            </a:r>
            <a:r>
              <a:rPr lang="zh-TW" altLang="en-US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保守</a:t>
            </a:r>
            <a:r>
              <a:rPr lang="zh-TW" altLang="zh-TW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：</a:t>
            </a:r>
            <a:br>
              <a:rPr lang="en-US" altLang="zh-TW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zh-TW" altLang="en-US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今年度雖考生減少但名額也減少，另外全國物理分數整體上升，造成校系的通過門檻亦可能提高，請同學一定要更保守，以免有意外發生。請一定填好填滿</a:t>
            </a:r>
            <a:r>
              <a:rPr lang="zh-TW" altLang="en-US" sz="3000" kern="100" dirty="0"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！</a:t>
            </a:r>
            <a:endParaRPr lang="en-US" altLang="zh-TW" sz="3000" kern="100" dirty="0">
              <a:latin typeface="Aptos" panose="020B000402020202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zh-TW" altLang="en-US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中字輩以上</a:t>
            </a:r>
            <a:r>
              <a:rPr lang="en-US" altLang="zh-TW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&gt;&gt;&gt;&gt;&gt;&gt;&gt;</a:t>
            </a:r>
            <a:r>
              <a:rPr lang="zh-TW" altLang="en-US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比預估多</a:t>
            </a:r>
            <a:r>
              <a:rPr lang="en-US" altLang="zh-TW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20</a:t>
            </a:r>
            <a:r>
              <a:rPr lang="zh-TW" altLang="en-US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分就可以算保守</a:t>
            </a:r>
            <a:br>
              <a:rPr lang="en-US" altLang="zh-TW" sz="30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zh-TW" altLang="en-US" sz="3000" kern="100" dirty="0"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偏僻地方國立</a:t>
            </a:r>
            <a:r>
              <a:rPr lang="en-US" altLang="zh-TW" sz="3000" kern="100" dirty="0"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/</a:t>
            </a:r>
            <a:r>
              <a:rPr lang="zh-TW" altLang="en-US" sz="3000" kern="100" dirty="0"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冷門私校</a:t>
            </a:r>
            <a:r>
              <a:rPr lang="en-US" altLang="zh-TW" sz="3000" kern="100" dirty="0"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&gt;&gt;&gt;&gt;&gt;&gt;</a:t>
            </a:r>
            <a:r>
              <a:rPr lang="zh-TW" altLang="en-US" sz="3000" kern="100" dirty="0"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比預估多</a:t>
            </a:r>
            <a:r>
              <a:rPr lang="en-US" altLang="zh-TW" sz="3000" kern="100" dirty="0"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50/70</a:t>
            </a:r>
            <a:r>
              <a:rPr lang="zh-TW" altLang="en-US" sz="3000" kern="100" dirty="0"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分才算保守</a:t>
            </a:r>
            <a:br>
              <a:rPr lang="en-US" altLang="zh-TW" sz="3000" kern="100" dirty="0"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3000" kern="100" dirty="0"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zh-TW" altLang="en-US" sz="3000" kern="100" dirty="0"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因為很多校系去年沒收滿</a:t>
            </a:r>
            <a:r>
              <a:rPr lang="en-US" altLang="zh-TW" sz="3000" kern="100" dirty="0"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)</a:t>
            </a:r>
            <a:endParaRPr lang="en-US" altLang="zh-TW" sz="3000" kern="100" dirty="0">
              <a:effectLst/>
              <a:latin typeface="Aptos" panose="020B000402020202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582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FF735B-D666-B9A2-DA09-54E5102E7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在一切以先</a:t>
            </a:r>
            <a:r>
              <a:rPr lang="en-US" altLang="zh-TW" sz="3200" dirty="0"/>
              <a:t>:</a:t>
            </a:r>
            <a:r>
              <a:rPr lang="zh-TW" altLang="en-US" sz="3200" dirty="0"/>
              <a:t>今年的注意事項</a:t>
            </a: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A3C19FCE-86F4-E049-8E89-8663B12B95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948054"/>
              </p:ext>
            </p:extLst>
          </p:nvPr>
        </p:nvGraphicFramePr>
        <p:xfrm>
          <a:off x="295499" y="1523146"/>
          <a:ext cx="11601003" cy="40151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7395">
                  <a:extLst>
                    <a:ext uri="{9D8B030D-6E8A-4147-A177-3AD203B41FA5}">
                      <a16:colId xmlns:a16="http://schemas.microsoft.com/office/drawing/2014/main" val="2174147980"/>
                    </a:ext>
                  </a:extLst>
                </a:gridCol>
                <a:gridCol w="3194536">
                  <a:extLst>
                    <a:ext uri="{9D8B030D-6E8A-4147-A177-3AD203B41FA5}">
                      <a16:colId xmlns:a16="http://schemas.microsoft.com/office/drawing/2014/main" val="509408479"/>
                    </a:ext>
                  </a:extLst>
                </a:gridCol>
                <a:gridCol w="3194536">
                  <a:extLst>
                    <a:ext uri="{9D8B030D-6E8A-4147-A177-3AD203B41FA5}">
                      <a16:colId xmlns:a16="http://schemas.microsoft.com/office/drawing/2014/main" val="560092817"/>
                    </a:ext>
                  </a:extLst>
                </a:gridCol>
                <a:gridCol w="3194536">
                  <a:extLst>
                    <a:ext uri="{9D8B030D-6E8A-4147-A177-3AD203B41FA5}">
                      <a16:colId xmlns:a16="http://schemas.microsoft.com/office/drawing/2014/main" val="3824645149"/>
                    </a:ext>
                  </a:extLst>
                </a:gridCol>
              </a:tblGrid>
              <a:tr h="6443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zh-TW" sz="4400" kern="100" dirty="0">
                          <a:effectLst/>
                        </a:rPr>
                        <a:t>年度</a:t>
                      </a:r>
                      <a:endParaRPr lang="zh-TW" sz="4400" kern="100" dirty="0">
                        <a:effectLst/>
                        <a:latin typeface="Aptos" panose="020B0004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4400" kern="100" dirty="0">
                          <a:effectLst/>
                        </a:rPr>
                        <a:t>112</a:t>
                      </a:r>
                      <a:endParaRPr lang="zh-TW" sz="4400" kern="100" dirty="0">
                        <a:effectLst/>
                        <a:latin typeface="Aptos" panose="020B0004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4400" kern="100" dirty="0">
                          <a:effectLst/>
                        </a:rPr>
                        <a:t>113</a:t>
                      </a:r>
                      <a:endParaRPr lang="zh-TW" sz="4400" kern="100" dirty="0">
                        <a:effectLst/>
                        <a:latin typeface="Aptos" panose="020B0004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altLang="zh-TW" sz="4400" kern="100" dirty="0">
                          <a:effectLst/>
                          <a:latin typeface="Aptos" panose="020B000402020202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114</a:t>
                      </a:r>
                      <a:endParaRPr lang="zh-TW" sz="4400" kern="100" dirty="0">
                        <a:effectLst/>
                        <a:latin typeface="Aptos" panose="020B0004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19013165"/>
                  </a:ext>
                </a:extLst>
              </a:tr>
              <a:tr h="15393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zh-TW" sz="4400" kern="100" dirty="0">
                          <a:effectLst/>
                        </a:rPr>
                        <a:t>含回流</a:t>
                      </a:r>
                      <a:br>
                        <a:rPr lang="en-US" altLang="zh-TW" sz="4400" kern="100" dirty="0">
                          <a:effectLst/>
                        </a:rPr>
                      </a:br>
                      <a:r>
                        <a:rPr lang="zh-TW" sz="4400" kern="100" dirty="0">
                          <a:effectLst/>
                        </a:rPr>
                        <a:t>總名額</a:t>
                      </a:r>
                      <a:endParaRPr lang="zh-TW" sz="4400" kern="100" dirty="0">
                        <a:effectLst/>
                        <a:latin typeface="Aptos" panose="020B0004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4800" kern="100" dirty="0">
                          <a:effectLst/>
                          <a:latin typeface="Aptos" panose="020B000402020202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42,479</a:t>
                      </a:r>
                      <a:endParaRPr lang="zh-TW" sz="4800" kern="100" dirty="0">
                        <a:effectLst/>
                        <a:latin typeface="Aptos" panose="020B0004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4800" kern="100">
                          <a:effectLst/>
                          <a:latin typeface="Aptos" panose="020B000402020202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37,264</a:t>
                      </a:r>
                      <a:endParaRPr lang="zh-TW" sz="4800" kern="100">
                        <a:effectLst/>
                        <a:latin typeface="Aptos" panose="020B0004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4800" kern="100" dirty="0">
                          <a:effectLst/>
                          <a:latin typeface="Aptos" panose="020B000402020202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33,381</a:t>
                      </a:r>
                      <a:br>
                        <a:rPr lang="en-US" sz="4800" kern="100" dirty="0">
                          <a:effectLst/>
                          <a:latin typeface="Aptos" panose="020B000402020202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</a:br>
                      <a:r>
                        <a:rPr lang="en-US" sz="4800" kern="100" dirty="0">
                          <a:effectLst/>
                          <a:latin typeface="Aptos" panose="020B000402020202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(-10.5%)</a:t>
                      </a:r>
                      <a:endParaRPr lang="zh-TW" sz="4800" kern="100" dirty="0">
                        <a:effectLst/>
                        <a:latin typeface="Aptos" panose="020B0004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5837626"/>
                  </a:ext>
                </a:extLst>
              </a:tr>
              <a:tr h="15393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zh-TW" sz="4400" kern="100" dirty="0">
                          <a:effectLst/>
                        </a:rPr>
                        <a:t>考生</a:t>
                      </a:r>
                      <a:br>
                        <a:rPr lang="en-US" altLang="zh-TW" sz="4400" kern="100" dirty="0">
                          <a:effectLst/>
                        </a:rPr>
                      </a:br>
                      <a:r>
                        <a:rPr lang="zh-TW" sz="4400" kern="100" dirty="0">
                          <a:effectLst/>
                        </a:rPr>
                        <a:t>人數</a:t>
                      </a:r>
                      <a:endParaRPr lang="zh-TW" sz="4400" kern="100" dirty="0">
                        <a:effectLst/>
                        <a:latin typeface="Aptos" panose="020B0004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4800" kern="100">
                          <a:effectLst/>
                          <a:latin typeface="Aptos" panose="020B000402020202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42,252</a:t>
                      </a:r>
                      <a:endParaRPr lang="zh-TW" sz="4800" kern="100">
                        <a:effectLst/>
                        <a:latin typeface="Aptos" panose="020B0004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4800" kern="100">
                          <a:effectLst/>
                          <a:latin typeface="Aptos" panose="020B000402020202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42,138</a:t>
                      </a:r>
                      <a:endParaRPr lang="zh-TW" sz="4800" kern="100">
                        <a:effectLst/>
                        <a:latin typeface="Aptos" panose="020B0004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4800" kern="100" dirty="0">
                          <a:effectLst/>
                          <a:latin typeface="Aptos" panose="020B000402020202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39,190</a:t>
                      </a:r>
                      <a:br>
                        <a:rPr lang="en-US" sz="4800" kern="100" dirty="0">
                          <a:effectLst/>
                          <a:latin typeface="Aptos" panose="020B000402020202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</a:br>
                      <a:r>
                        <a:rPr lang="en-US" sz="4800" kern="100" dirty="0">
                          <a:effectLst/>
                          <a:latin typeface="Aptos" panose="020B000402020202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(-7%)</a:t>
                      </a:r>
                      <a:endParaRPr lang="zh-TW" sz="4800" kern="100" dirty="0">
                        <a:effectLst/>
                        <a:latin typeface="Aptos" panose="020B0004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74507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3950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112E19-2156-64CF-3C80-FA1C2D6205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方法一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7AFAECB-02A0-A4E4-9A79-72EF861C2B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/>
              <a:t>利用</a:t>
            </a:r>
            <a:r>
              <a:rPr lang="en-US" altLang="zh-TW" dirty="0"/>
              <a:t>“</a:t>
            </a:r>
            <a:r>
              <a:rPr lang="zh-TW" altLang="en-US" dirty="0"/>
              <a:t>校系</a:t>
            </a:r>
            <a:r>
              <a:rPr lang="en-US" altLang="zh-TW" dirty="0"/>
              <a:t>”113</a:t>
            </a:r>
            <a:r>
              <a:rPr lang="zh-TW" altLang="en-US" dirty="0"/>
              <a:t>通過門檻預估</a:t>
            </a:r>
            <a:r>
              <a:rPr lang="en-US" altLang="zh-TW" dirty="0"/>
              <a:t>114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09033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FF735B-D666-B9A2-DA09-54E5102E7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想法一</a:t>
            </a:r>
            <a:r>
              <a:rPr lang="en-US" altLang="zh-TW" sz="3200" dirty="0"/>
              <a:t>:</a:t>
            </a:r>
            <a:r>
              <a:rPr lang="zh-TW" altLang="en-US" sz="3200" dirty="0"/>
              <a:t>利用</a:t>
            </a:r>
            <a:r>
              <a:rPr lang="en-US" altLang="zh-TW" sz="3200" dirty="0"/>
              <a:t>113</a:t>
            </a:r>
            <a:r>
              <a:rPr lang="zh-TW" altLang="en-US" sz="3200" dirty="0"/>
              <a:t>通過門檻預估</a:t>
            </a:r>
            <a:r>
              <a:rPr lang="en-US" altLang="zh-TW" sz="3200" dirty="0"/>
              <a:t>114</a:t>
            </a:r>
            <a:endParaRPr lang="zh-TW" altLang="en-US" sz="32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335E3DE-7EBC-E063-6090-32F81C0C5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操作方法：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1.	</a:t>
            </a:r>
            <a:r>
              <a:rPr lang="zh-TW" altLang="en-US" dirty="0"/>
              <a:t>至「分發委員會」</a:t>
            </a:r>
            <a:r>
              <a:rPr lang="en-US" altLang="zh-TW" dirty="0"/>
              <a:t>https://www.uac.edu.tw/</a:t>
            </a:r>
            <a:br>
              <a:rPr lang="en-US" altLang="zh-TW" dirty="0"/>
            </a:br>
            <a:r>
              <a:rPr lang="en-US" altLang="zh-TW" dirty="0"/>
              <a:t>	</a:t>
            </a:r>
            <a:r>
              <a:rPr lang="zh-TW" altLang="en-US" dirty="0"/>
              <a:t>下載專區</a:t>
            </a:r>
            <a:r>
              <a:rPr lang="en-US" altLang="zh-TW" dirty="0"/>
              <a:t>&gt;</a:t>
            </a:r>
            <a:r>
              <a:rPr lang="zh-TW" altLang="en-US" dirty="0"/>
              <a:t>歷年資料下載</a:t>
            </a:r>
            <a:r>
              <a:rPr lang="en-US" altLang="zh-TW" dirty="0"/>
              <a:t>&gt;113</a:t>
            </a:r>
            <a:r>
              <a:rPr lang="zh-TW" altLang="en-US" dirty="0"/>
              <a:t>學年度</a:t>
            </a:r>
            <a:br>
              <a:rPr lang="en-US" altLang="zh-TW" dirty="0"/>
            </a:br>
            <a:r>
              <a:rPr lang="en-US" altLang="zh-TW" dirty="0"/>
              <a:t>	&gt;4.</a:t>
            </a:r>
            <a:r>
              <a:rPr lang="zh-TW" altLang="en-US" b="0" i="0" dirty="0">
                <a:solidFill>
                  <a:srgbClr val="000000"/>
                </a:solidFill>
                <a:effectLst/>
                <a:latin typeface="Noto Sans TC"/>
              </a:rPr>
              <a:t>各系組最低錄取分數及錄取人數一覽表</a:t>
            </a:r>
            <a:endParaRPr lang="en-US" altLang="zh-TW" b="0" i="0" dirty="0">
              <a:solidFill>
                <a:srgbClr val="000000"/>
              </a:solidFill>
              <a:effectLst/>
              <a:latin typeface="Noto Sans TC"/>
            </a:endParaRPr>
          </a:p>
          <a:p>
            <a:pPr marL="0" indent="0">
              <a:buNone/>
            </a:pPr>
            <a:r>
              <a:rPr lang="en-US" altLang="zh-TW" dirty="0"/>
              <a:t>2.	</a:t>
            </a:r>
            <a:r>
              <a:rPr lang="zh-TW" altLang="en-US" dirty="0"/>
              <a:t>在「分發委員會」</a:t>
            </a:r>
            <a:r>
              <a:rPr lang="en-US" altLang="zh-TW" dirty="0"/>
              <a:t>&gt;</a:t>
            </a:r>
            <a:r>
              <a:rPr lang="zh-TW" altLang="en-US" dirty="0"/>
              <a:t>校系分則</a:t>
            </a:r>
            <a:r>
              <a:rPr lang="en-US" altLang="zh-TW" dirty="0"/>
              <a:t>&gt;</a:t>
            </a:r>
            <a:r>
              <a:rPr lang="zh-TW" altLang="en-US" dirty="0"/>
              <a:t>查看</a:t>
            </a:r>
            <a:r>
              <a:rPr lang="en-US" altLang="zh-TW" dirty="0"/>
              <a:t>114</a:t>
            </a:r>
            <a:r>
              <a:rPr lang="zh-TW" altLang="en-US" dirty="0"/>
              <a:t>校系分則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	&gt;</a:t>
            </a:r>
            <a:r>
              <a:rPr lang="zh-TW" altLang="en-US" dirty="0"/>
              <a:t>比對兩年採計科目與倍率有沒有改變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286740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FF735B-D666-B9A2-DA09-54E5102E7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想法一</a:t>
            </a:r>
            <a:r>
              <a:rPr lang="en-US" altLang="zh-TW" sz="3200" dirty="0"/>
              <a:t>:</a:t>
            </a:r>
            <a:r>
              <a:rPr lang="zh-TW" altLang="en-US" sz="3200" dirty="0"/>
              <a:t>利用</a:t>
            </a:r>
            <a:r>
              <a:rPr lang="en-US" altLang="zh-TW" sz="3200" dirty="0"/>
              <a:t>113</a:t>
            </a:r>
            <a:r>
              <a:rPr lang="zh-TW" altLang="en-US" sz="3200" dirty="0"/>
              <a:t>通過門檻預估</a:t>
            </a:r>
            <a:r>
              <a:rPr lang="en-US" altLang="zh-TW" sz="3200" dirty="0"/>
              <a:t>114</a:t>
            </a:r>
            <a:endParaRPr lang="zh-TW" altLang="en-US" sz="32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335E3DE-7EBC-E063-6090-32F81C0C5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操作方法：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3.	</a:t>
            </a:r>
            <a:r>
              <a:rPr lang="zh-TW" altLang="en-US" dirty="0"/>
              <a:t>找到今年的詳細資料 </a:t>
            </a:r>
            <a:r>
              <a:rPr lang="en-US" altLang="zh-TW" sz="2400" dirty="0">
                <a:hlinkClick r:id="rId2"/>
              </a:rPr>
              <a:t>https://www2.uac.edu.tw/uac114_note/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	</a:t>
            </a:r>
            <a:r>
              <a:rPr lang="zh-TW" altLang="en-US" dirty="0"/>
              <a:t>查看欲查閱校系之組合累計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4.	</a:t>
            </a:r>
            <a:r>
              <a:rPr lang="zh-TW" altLang="en-US" dirty="0"/>
              <a:t>修改網址列找到去年資料</a:t>
            </a:r>
            <a:r>
              <a:rPr lang="en-US" altLang="zh-TW" sz="2400" dirty="0">
                <a:hlinkClick r:id="rId3"/>
              </a:rPr>
              <a:t>https://www2.uac.edu.tw/uac113_note/</a:t>
            </a:r>
            <a:endParaRPr lang="en-US" altLang="zh-TW" sz="2400" dirty="0"/>
          </a:p>
          <a:p>
            <a:pPr marL="0" indent="0">
              <a:buNone/>
            </a:pPr>
            <a:r>
              <a:rPr lang="en-US" altLang="zh-TW" sz="2400" dirty="0"/>
              <a:t>	</a:t>
            </a:r>
            <a:r>
              <a:rPr lang="zh-TW" altLang="en-US" dirty="0"/>
              <a:t>查看欲查閱校系之組合累計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5.	</a:t>
            </a:r>
            <a:r>
              <a:rPr lang="zh-TW" altLang="en-US" dirty="0"/>
              <a:t>用相同的排序找到大概的分數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312327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112E19-2156-64CF-3C80-FA1C2D6205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方法一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7AFAECB-02A0-A4E4-9A79-72EF861C2B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/>
              <a:t>實際演練</a:t>
            </a:r>
          </a:p>
        </p:txBody>
      </p:sp>
    </p:spTree>
    <p:extLst>
      <p:ext uri="{BB962C8B-B14F-4D97-AF65-F5344CB8AC3E}">
        <p14:creationId xmlns:p14="http://schemas.microsoft.com/office/powerpoint/2010/main" val="160314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FF735B-D666-B9A2-DA09-54E5102E7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想法一</a:t>
            </a:r>
            <a:r>
              <a:rPr lang="en-US" altLang="zh-TW" sz="3200" dirty="0"/>
              <a:t>:</a:t>
            </a:r>
            <a:r>
              <a:rPr lang="zh-TW" altLang="en-US" sz="3200" dirty="0"/>
              <a:t>利用</a:t>
            </a:r>
            <a:r>
              <a:rPr lang="en-US" altLang="zh-TW" sz="3200" dirty="0"/>
              <a:t>113</a:t>
            </a:r>
            <a:r>
              <a:rPr lang="zh-TW" altLang="en-US" sz="3200" dirty="0"/>
              <a:t>通過門檻預估</a:t>
            </a:r>
            <a:r>
              <a:rPr lang="en-US" altLang="zh-TW" sz="3200" dirty="0"/>
              <a:t>114</a:t>
            </a:r>
            <a:endParaRPr lang="zh-TW" altLang="en-US" sz="32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335E3DE-7EBC-E063-6090-32F81C0C5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遇到問題：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1.</a:t>
            </a:r>
            <a:r>
              <a:rPr lang="zh-TW" altLang="en-US" dirty="0"/>
              <a:t>如果校系改變篩選</a:t>
            </a:r>
            <a:r>
              <a:rPr lang="en-US" altLang="zh-TW" dirty="0"/>
              <a:t>,</a:t>
            </a:r>
            <a:r>
              <a:rPr lang="zh-TW" altLang="en-US" dirty="0"/>
              <a:t>此方法失效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2.</a:t>
            </a:r>
            <a:r>
              <a:rPr lang="zh-TW" altLang="en-US" dirty="0"/>
              <a:t>如果校系排名偏後</a:t>
            </a:r>
            <a:r>
              <a:rPr lang="en-US" altLang="zh-TW" dirty="0"/>
              <a:t>,</a:t>
            </a:r>
            <a:r>
              <a:rPr lang="zh-TW" altLang="en-US" dirty="0"/>
              <a:t>此方法失準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3.</a:t>
            </a:r>
            <a:r>
              <a:rPr lang="zh-TW" altLang="en-US" dirty="0"/>
              <a:t>如果校系去年暴跌</a:t>
            </a:r>
            <a:r>
              <a:rPr lang="en-US" altLang="zh-TW" dirty="0"/>
              <a:t>,</a:t>
            </a:r>
            <a:r>
              <a:rPr lang="zh-TW" altLang="en-US" dirty="0"/>
              <a:t>此方法找不到對照組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4.</a:t>
            </a:r>
            <a:r>
              <a:rPr lang="zh-TW" altLang="en-US" dirty="0"/>
              <a:t>新增校系或是分組</a:t>
            </a:r>
            <a:r>
              <a:rPr lang="en-US" altLang="zh-TW" dirty="0"/>
              <a:t>,</a:t>
            </a:r>
            <a:r>
              <a:rPr lang="zh-TW" altLang="en-US" dirty="0"/>
              <a:t>此方法都無法處理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9849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112E19-2156-64CF-3C80-FA1C2D6205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方法二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7AFAECB-02A0-A4E4-9A79-72EF861C2B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/>
              <a:t>將</a:t>
            </a:r>
            <a:r>
              <a:rPr lang="en-US" altLang="zh-TW" dirty="0"/>
              <a:t>“</a:t>
            </a:r>
            <a:r>
              <a:rPr lang="zh-TW" altLang="en-US" dirty="0"/>
              <a:t>學生</a:t>
            </a:r>
            <a:r>
              <a:rPr lang="en-US" altLang="zh-TW" dirty="0"/>
              <a:t>”114</a:t>
            </a:r>
            <a:r>
              <a:rPr lang="zh-TW" altLang="en-US" dirty="0"/>
              <a:t>分數轉換為</a:t>
            </a:r>
            <a:r>
              <a:rPr lang="en-US" altLang="zh-TW" dirty="0"/>
              <a:t>113</a:t>
            </a:r>
            <a:r>
              <a:rPr lang="zh-TW" altLang="en-US" dirty="0"/>
              <a:t>分數</a:t>
            </a:r>
          </a:p>
        </p:txBody>
      </p:sp>
    </p:spTree>
    <p:extLst>
      <p:ext uri="{BB962C8B-B14F-4D97-AF65-F5344CB8AC3E}">
        <p14:creationId xmlns:p14="http://schemas.microsoft.com/office/powerpoint/2010/main" val="1415873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2824</TotalTime>
  <Words>929</Words>
  <Application>Microsoft Macintosh PowerPoint</Application>
  <PresentationFormat>寬螢幕</PresentationFormat>
  <Paragraphs>83</Paragraphs>
  <Slides>20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6" baseType="lpstr">
      <vt:lpstr>Noto Sans TC</vt:lpstr>
      <vt:lpstr>Aptos</vt:lpstr>
      <vt:lpstr>Aptos Display</vt:lpstr>
      <vt:lpstr>Arial</vt:lpstr>
      <vt:lpstr>Cambria Math</vt:lpstr>
      <vt:lpstr>Office 佈景主題</vt:lpstr>
      <vt:lpstr>如何進行114落點分析</vt:lpstr>
      <vt:lpstr>在一切以先</vt:lpstr>
      <vt:lpstr>在一切以先:今年的注意事項</vt:lpstr>
      <vt:lpstr>方法一</vt:lpstr>
      <vt:lpstr>想法一:利用113通過門檻預估114</vt:lpstr>
      <vt:lpstr>想法一:利用113通過門檻預估114</vt:lpstr>
      <vt:lpstr>方法一</vt:lpstr>
      <vt:lpstr>想法一:利用113通過門檻預估114</vt:lpstr>
      <vt:lpstr>方法二</vt:lpstr>
      <vt:lpstr>想法二:將114分數轉換為113分數</vt:lpstr>
      <vt:lpstr>方法二</vt:lpstr>
      <vt:lpstr>想法二:將114分數轉換為113分數</vt:lpstr>
      <vt:lpstr>方法三</vt:lpstr>
      <vt:lpstr>想法三:用PR值找人數相仿的年度做參考</vt:lpstr>
      <vt:lpstr>方法三</vt:lpstr>
      <vt:lpstr>想法三:用PR值找人數相仿的年度做參考</vt:lpstr>
      <vt:lpstr>總結提醒</vt:lpstr>
      <vt:lpstr>總結提醒</vt:lpstr>
      <vt:lpstr>總結提醒</vt:lpstr>
      <vt:lpstr>總結提醒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天予 藍</dc:creator>
  <cp:lastModifiedBy>Zong-En Chen</cp:lastModifiedBy>
  <cp:revision>29</cp:revision>
  <dcterms:created xsi:type="dcterms:W3CDTF">2023-07-28T06:00:04Z</dcterms:created>
  <dcterms:modified xsi:type="dcterms:W3CDTF">2025-07-30T01:48:57Z</dcterms:modified>
</cp:coreProperties>
</file>