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11" r:id="rId1"/>
  </p:sldMasterIdLst>
  <p:sldIdLst>
    <p:sldId id="256" r:id="rId2"/>
    <p:sldId id="257" r:id="rId3"/>
    <p:sldId id="276" r:id="rId4"/>
    <p:sldId id="275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69" r:id="rId15"/>
    <p:sldId id="268" r:id="rId16"/>
    <p:sldId id="271" r:id="rId17"/>
    <p:sldId id="274" r:id="rId18"/>
    <p:sldId id="280" r:id="rId19"/>
    <p:sldId id="281" r:id="rId20"/>
    <p:sldId id="272" r:id="rId21"/>
    <p:sldId id="273" r:id="rId22"/>
    <p:sldId id="278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9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92" y="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39F2-42A5-40B9-9DEB-B86C5FF0A247}" type="datetimeFigureOut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A3EC-8825-4ACF-8203-10B7EFC607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2441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39F2-42A5-40B9-9DEB-B86C5FF0A247}" type="datetimeFigureOut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A3EC-8825-4ACF-8203-10B7EFC607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2557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39F2-42A5-40B9-9DEB-B86C5FF0A247}" type="datetimeFigureOut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A3EC-8825-4ACF-8203-10B7EFC607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947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39F2-42A5-40B9-9DEB-B86C5FF0A247}" type="datetimeFigureOut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A3EC-8825-4ACF-8203-10B7EFC607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4929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39F2-42A5-40B9-9DEB-B86C5FF0A247}" type="datetimeFigureOut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A3EC-8825-4ACF-8203-10B7EFC607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494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39F2-42A5-40B9-9DEB-B86C5FF0A247}" type="datetimeFigureOut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A3EC-8825-4ACF-8203-10B7EFC607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909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39F2-42A5-40B9-9DEB-B86C5FF0A247}" type="datetimeFigureOut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A3EC-8825-4ACF-8203-10B7EFC607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215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39F2-42A5-40B9-9DEB-B86C5FF0A247}" type="datetimeFigureOut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A3EC-8825-4ACF-8203-10B7EFC607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603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39F2-42A5-40B9-9DEB-B86C5FF0A247}" type="datetimeFigureOut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A3EC-8825-4ACF-8203-10B7EFC607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4041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39F2-42A5-40B9-9DEB-B86C5FF0A247}" type="datetimeFigureOut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A3EC-8825-4ACF-8203-10B7EFC607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9310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39F2-42A5-40B9-9DEB-B86C5FF0A247}" type="datetimeFigureOut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A3EC-8825-4ACF-8203-10B7EFC607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195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1EC39F2-42A5-40B9-9DEB-B86C5FF0A247}" type="datetimeFigureOut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1ADEA3EC-8825-4ACF-8203-10B7EFC607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302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12" r:id="rId1"/>
    <p:sldLayoutId id="2147484713" r:id="rId2"/>
    <p:sldLayoutId id="2147484714" r:id="rId3"/>
    <p:sldLayoutId id="2147484715" r:id="rId4"/>
    <p:sldLayoutId id="2147484716" r:id="rId5"/>
    <p:sldLayoutId id="2147484717" r:id="rId6"/>
    <p:sldLayoutId id="2147484718" r:id="rId7"/>
    <p:sldLayoutId id="2147484719" r:id="rId8"/>
    <p:sldLayoutId id="2147484720" r:id="rId9"/>
    <p:sldLayoutId id="2147484721" r:id="rId10"/>
    <p:sldLayoutId id="2147484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ec.edu.tw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ac.edu.tw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uac.edu.tw/uac112_note/" TargetMode="External"/><Relationship Id="rId2" Type="http://schemas.openxmlformats.org/officeDocument/2006/relationships/hyperlink" Target="https://www2.uac.edu.tw/uac113_not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112E19-2156-64CF-3C80-FA1C2D6205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113</a:t>
            </a:r>
            <a:r>
              <a:rPr lang="zh-TW" altLang="en-US" dirty="0"/>
              <a:t>分科落點分析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7AFAECB-02A0-A4E4-9A79-72EF861C2B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altLang="zh-TW" sz="1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zh-TW" altLang="en-US" sz="1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得勝者文教</a:t>
            </a:r>
            <a:endParaRPr lang="en-US" altLang="zh-TW" sz="1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zh-TW" altLang="en-US" sz="1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陳宗恩老師</a:t>
            </a:r>
          </a:p>
        </p:txBody>
      </p:sp>
    </p:spTree>
    <p:extLst>
      <p:ext uri="{BB962C8B-B14F-4D97-AF65-F5344CB8AC3E}">
        <p14:creationId xmlns:p14="http://schemas.microsoft.com/office/powerpoint/2010/main" val="3281866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FF735B-D666-B9A2-DA09-54E5102E7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想法二：</a:t>
            </a:r>
            <a:br>
              <a:rPr lang="en-US" altLang="zh-TW" sz="3200" dirty="0"/>
            </a:br>
            <a:r>
              <a:rPr lang="zh-TW" altLang="en-US" sz="3200" dirty="0"/>
              <a:t>將</a:t>
            </a:r>
            <a:r>
              <a:rPr lang="en-US" altLang="zh-TW" sz="3200" dirty="0"/>
              <a:t>113</a:t>
            </a:r>
            <a:r>
              <a:rPr lang="zh-TW" altLang="en-US" sz="3200" dirty="0"/>
              <a:t>分數轉換為</a:t>
            </a:r>
            <a:r>
              <a:rPr lang="en-US" altLang="zh-TW" sz="3200" dirty="0"/>
              <a:t>112</a:t>
            </a:r>
            <a:r>
              <a:rPr lang="zh-TW" altLang="en-US" sz="3200" dirty="0"/>
              <a:t>分數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335E3DE-7EBC-E063-6090-32F81C0C5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操作方法：</a:t>
            </a:r>
            <a:endParaRPr lang="en-US" altLang="zh-TW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找「大考中心」網站 </a:t>
            </a:r>
            <a:r>
              <a:rPr lang="en-US" altLang="zh-TW" dirty="0">
                <a:hlinkClick r:id="rId2"/>
              </a:rPr>
              <a:t>https://www.ceec.edu.tw/</a:t>
            </a:r>
            <a:r>
              <a:rPr lang="zh-TW" altLang="en-US" dirty="0"/>
              <a:t> </a:t>
            </a:r>
            <a:br>
              <a:rPr lang="en-US" altLang="zh-TW" dirty="0"/>
            </a:br>
            <a:r>
              <a:rPr lang="zh-TW" altLang="en-US" dirty="0"/>
              <a:t>分科測驗 </a:t>
            </a:r>
            <a:r>
              <a:rPr lang="en-US" altLang="zh-TW" dirty="0"/>
              <a:t>&gt;</a:t>
            </a:r>
            <a:r>
              <a:rPr lang="zh-TW" altLang="en-US" dirty="0"/>
              <a:t> 統計資料 </a:t>
            </a:r>
            <a:r>
              <a:rPr lang="en-US" altLang="zh-TW" dirty="0"/>
              <a:t>&gt;</a:t>
            </a:r>
            <a:r>
              <a:rPr lang="zh-TW" altLang="en-US" dirty="0"/>
              <a:t> </a:t>
            </a:r>
            <a:r>
              <a:rPr lang="en-US" altLang="zh-TW" dirty="0"/>
              <a:t>113</a:t>
            </a:r>
            <a:r>
              <a:rPr lang="zh-TW" altLang="en-US" dirty="0"/>
              <a:t>學年度分科測驗統計圖表</a:t>
            </a:r>
            <a:br>
              <a:rPr lang="en-US" altLang="zh-TW" dirty="0"/>
            </a:br>
            <a:r>
              <a:rPr lang="zh-TW" altLang="en-US" dirty="0"/>
              <a:t>下載    各科級分人數百分比累計表</a:t>
            </a:r>
            <a:br>
              <a:rPr lang="en-US" altLang="zh-TW" dirty="0"/>
            </a:br>
            <a:r>
              <a:rPr lang="zh-TW" altLang="en-US" dirty="0"/>
              <a:t>和         學測</a:t>
            </a:r>
            <a:r>
              <a:rPr lang="en-US" altLang="zh-TW" dirty="0"/>
              <a:t>(</a:t>
            </a:r>
            <a:r>
              <a:rPr lang="zh-TW" altLang="en-US" dirty="0"/>
              <a:t>使用於分發入學</a:t>
            </a:r>
            <a:r>
              <a:rPr lang="en-US" altLang="zh-TW" dirty="0"/>
              <a:t>) </a:t>
            </a:r>
            <a:r>
              <a:rPr lang="zh-TW" altLang="en-US" dirty="0"/>
              <a:t>各科級分人數百分比累計表</a:t>
            </a:r>
            <a:endParaRPr lang="en-US" altLang="zh-TW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把</a:t>
            </a:r>
            <a:r>
              <a:rPr lang="en-US" altLang="zh-TW" dirty="0"/>
              <a:t>112</a:t>
            </a:r>
            <a:r>
              <a:rPr lang="zh-TW" altLang="en-US" dirty="0"/>
              <a:t>學年度的也都下載下來</a:t>
            </a:r>
            <a:endParaRPr lang="en-US" altLang="zh-TW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配合方法一的    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Noto Sans TC"/>
              </a:rPr>
              <a:t>各系組最低錄取分數及錄取人數一覽表</a:t>
            </a:r>
            <a:br>
              <a:rPr lang="en-US" altLang="zh-TW" dirty="0">
                <a:solidFill>
                  <a:srgbClr val="000000"/>
                </a:solidFill>
                <a:latin typeface="Noto Sans TC"/>
              </a:rPr>
            </a:br>
            <a:r>
              <a:rPr lang="zh-TW" altLang="en-US" b="0" i="0" dirty="0">
                <a:solidFill>
                  <a:srgbClr val="000000"/>
                </a:solidFill>
                <a:effectLst/>
                <a:latin typeface="Noto Sans TC"/>
              </a:rPr>
              <a:t>評估自己的通過機會</a:t>
            </a:r>
            <a:endParaRPr lang="en-US" altLang="zh-TW" b="0" i="0" dirty="0">
              <a:solidFill>
                <a:srgbClr val="000000"/>
              </a:solidFill>
              <a:effectLst/>
              <a:latin typeface="Noto Sans TC"/>
            </a:endParaRPr>
          </a:p>
        </p:txBody>
      </p:sp>
    </p:spTree>
    <p:extLst>
      <p:ext uri="{BB962C8B-B14F-4D97-AF65-F5344CB8AC3E}">
        <p14:creationId xmlns:p14="http://schemas.microsoft.com/office/powerpoint/2010/main" val="3119859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112E19-2156-64CF-3C80-FA1C2D6205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方法二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7AFAECB-02A0-A4E4-9A79-72EF861C2B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實際演練</a:t>
            </a:r>
          </a:p>
        </p:txBody>
      </p:sp>
    </p:spTree>
    <p:extLst>
      <p:ext uri="{BB962C8B-B14F-4D97-AF65-F5344CB8AC3E}">
        <p14:creationId xmlns:p14="http://schemas.microsoft.com/office/powerpoint/2010/main" val="3730316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FF735B-D666-B9A2-DA09-54E5102E7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想法二：</a:t>
            </a:r>
            <a:br>
              <a:rPr lang="en-US" altLang="zh-TW" sz="3200" dirty="0"/>
            </a:br>
            <a:r>
              <a:rPr lang="zh-TW" altLang="en-US" sz="3200" dirty="0"/>
              <a:t>將</a:t>
            </a:r>
            <a:r>
              <a:rPr lang="en-US" altLang="zh-TW" sz="3200" dirty="0"/>
              <a:t>113</a:t>
            </a:r>
            <a:r>
              <a:rPr lang="zh-TW" altLang="en-US" sz="3200" dirty="0"/>
              <a:t>分數轉換為</a:t>
            </a:r>
            <a:r>
              <a:rPr lang="en-US" altLang="zh-TW" sz="3200" dirty="0"/>
              <a:t>112</a:t>
            </a:r>
            <a:r>
              <a:rPr lang="zh-TW" altLang="en-US" sz="3200" dirty="0"/>
              <a:t>分數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335E3DE-7EBC-E063-6090-32F81C0C5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遇到問題：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如果校系改變篩選，此方法失效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如果校系去年暴跌，此方法找不到對照組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新增校系或是分組，此方法都無法處理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49579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112E19-2156-64CF-3C80-FA1C2D6205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方法三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7AFAECB-02A0-A4E4-9A79-72EF861C2B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用</a:t>
            </a:r>
            <a:r>
              <a:rPr lang="en-US" altLang="zh-TW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</a:t>
            </a:r>
            <a:r>
              <a:rPr lang="zh-TW" alt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值找人數相仿的年度做參考</a:t>
            </a:r>
          </a:p>
        </p:txBody>
      </p:sp>
    </p:spTree>
    <p:extLst>
      <p:ext uri="{BB962C8B-B14F-4D97-AF65-F5344CB8AC3E}">
        <p14:creationId xmlns:p14="http://schemas.microsoft.com/office/powerpoint/2010/main" val="3122067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FF735B-D666-B9A2-DA09-54E5102E7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想法三：</a:t>
            </a:r>
            <a:br>
              <a:rPr lang="en-US" altLang="zh-TW" sz="3200" dirty="0"/>
            </a:br>
            <a:r>
              <a:rPr lang="zh-TW" altLang="en-US" sz="3200" dirty="0"/>
              <a:t>用</a:t>
            </a:r>
            <a:r>
              <a:rPr lang="en-US" altLang="zh-TW" sz="3200" dirty="0"/>
              <a:t>PR</a:t>
            </a:r>
            <a:r>
              <a:rPr lang="zh-TW" altLang="en-US" sz="3200" dirty="0"/>
              <a:t>值找人數相仿的年度做參考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335E3DE-7EBC-E063-6090-32F81C0C5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操作方法：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先認識</a:t>
            </a:r>
            <a:r>
              <a:rPr lang="en-US" altLang="zh-TW" dirty="0"/>
              <a:t>PR</a:t>
            </a:r>
            <a:r>
              <a:rPr lang="zh-TW" altLang="en-US" dirty="0"/>
              <a:t>值是什麼</a:t>
            </a:r>
            <a:r>
              <a:rPr lang="en-US" altLang="zh-TW" dirty="0"/>
              <a:t>?</a:t>
            </a:r>
            <a:br>
              <a:rPr lang="en-US" altLang="zh-TW" dirty="0"/>
            </a:br>
            <a:r>
              <a:rPr lang="zh-TW" altLang="en-US" dirty="0"/>
              <a:t>所謂的</a:t>
            </a:r>
            <a:r>
              <a:rPr lang="en-US" altLang="zh-TW" dirty="0"/>
              <a:t>PR </a:t>
            </a:r>
            <a:r>
              <a:rPr lang="zh-TW" altLang="en-US" dirty="0"/>
              <a:t>值又稱為百分等級，</a:t>
            </a:r>
            <a:br>
              <a:rPr lang="en-US" altLang="zh-TW" dirty="0"/>
            </a:br>
            <a:r>
              <a:rPr lang="zh-TW" altLang="en-US" dirty="0"/>
              <a:t>其計算概念是將該年度所有考生的總分由高到低排序，</a:t>
            </a:r>
            <a:br>
              <a:rPr lang="en-US" altLang="zh-TW" dirty="0"/>
            </a:br>
            <a:r>
              <a:rPr lang="zh-TW" altLang="en-US" dirty="0"/>
              <a:t>接著依照總人數分成</a:t>
            </a:r>
            <a:r>
              <a:rPr lang="en-US" altLang="zh-TW" dirty="0"/>
              <a:t>100 </a:t>
            </a:r>
            <a:r>
              <a:rPr lang="zh-TW" altLang="en-US" dirty="0"/>
              <a:t>等分後，</a:t>
            </a:r>
            <a:br>
              <a:rPr lang="en-US" altLang="zh-TW" dirty="0"/>
            </a:br>
            <a:r>
              <a:rPr lang="zh-TW" altLang="en-US" dirty="0"/>
              <a:t>看該考生的成績大約落在第幾等分中。</a:t>
            </a:r>
            <a:br>
              <a:rPr lang="en-US" altLang="zh-TW" dirty="0"/>
            </a:br>
            <a:br>
              <a:rPr lang="en-US" altLang="zh-TW" dirty="0"/>
            </a:br>
            <a:r>
              <a:rPr lang="zh-TW" altLang="en-US" dirty="0"/>
              <a:t>若你的</a:t>
            </a:r>
            <a:r>
              <a:rPr lang="en-US" altLang="zh-TW" dirty="0"/>
              <a:t>PR </a:t>
            </a:r>
            <a:r>
              <a:rPr lang="zh-TW" altLang="en-US" dirty="0"/>
              <a:t>值為</a:t>
            </a:r>
            <a:r>
              <a:rPr lang="en-US" altLang="zh-TW" dirty="0"/>
              <a:t>99</a:t>
            </a:r>
            <a:r>
              <a:rPr lang="zh-TW" altLang="en-US" dirty="0"/>
              <a:t>，表示你的分數高過</a:t>
            </a:r>
            <a:r>
              <a:rPr lang="en-US" altLang="zh-TW" dirty="0"/>
              <a:t>99%</a:t>
            </a:r>
            <a:r>
              <a:rPr lang="zh-TW" altLang="en-US" dirty="0"/>
              <a:t>考生</a:t>
            </a:r>
            <a:br>
              <a:rPr lang="en-US" altLang="zh-TW" dirty="0"/>
            </a:br>
            <a:r>
              <a:rPr lang="zh-TW" altLang="en-US" dirty="0"/>
              <a:t>若你的</a:t>
            </a:r>
            <a:r>
              <a:rPr lang="en-US" altLang="zh-TW" dirty="0"/>
              <a:t>PR </a:t>
            </a:r>
            <a:r>
              <a:rPr lang="zh-TW" altLang="en-US" dirty="0"/>
              <a:t>值為</a:t>
            </a:r>
            <a:r>
              <a:rPr lang="en-US" altLang="zh-TW" dirty="0"/>
              <a:t>50</a:t>
            </a:r>
            <a:r>
              <a:rPr lang="zh-TW" altLang="en-US" dirty="0"/>
              <a:t>，表示你的分數高過</a:t>
            </a:r>
            <a:r>
              <a:rPr lang="en-US" altLang="zh-TW" dirty="0"/>
              <a:t>50%</a:t>
            </a:r>
            <a:r>
              <a:rPr lang="zh-TW" altLang="en-US" dirty="0"/>
              <a:t>考生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02242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112E19-2156-64CF-3C80-FA1C2D6205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方法三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7AFAECB-02A0-A4E4-9A79-72EF861C2B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實際演練</a:t>
            </a:r>
          </a:p>
        </p:txBody>
      </p:sp>
    </p:spTree>
    <p:extLst>
      <p:ext uri="{BB962C8B-B14F-4D97-AF65-F5344CB8AC3E}">
        <p14:creationId xmlns:p14="http://schemas.microsoft.com/office/powerpoint/2010/main" val="1497829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FF735B-D666-B9A2-DA09-54E5102E7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想法三：</a:t>
            </a:r>
            <a:br>
              <a:rPr lang="en-US" altLang="zh-TW" sz="3200" dirty="0"/>
            </a:br>
            <a:r>
              <a:rPr lang="zh-TW" altLang="en-US" sz="3200" dirty="0"/>
              <a:t>用</a:t>
            </a:r>
            <a:r>
              <a:rPr lang="en-US" altLang="zh-TW" sz="3200" dirty="0"/>
              <a:t>PR</a:t>
            </a:r>
            <a:r>
              <a:rPr lang="zh-TW" altLang="en-US" sz="3200" dirty="0"/>
              <a:t>值找人數相仿的年度做參考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335E3DE-7EBC-E063-6090-32F81C0C5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遇到問題：</a:t>
            </a:r>
            <a:endParaRPr lang="en-US" altLang="zh-TW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zh-TW" dirty="0"/>
              <a:t>PR</a:t>
            </a:r>
            <a:r>
              <a:rPr lang="zh-TW" altLang="en-US" dirty="0"/>
              <a:t>值會有誤差，大概會有</a:t>
            </a:r>
            <a:r>
              <a:rPr lang="en-US" altLang="zh-TW" dirty="0"/>
              <a:t>2-3</a:t>
            </a:r>
            <a:r>
              <a:rPr lang="zh-TW" altLang="en-US" dirty="0"/>
              <a:t>左右</a:t>
            </a:r>
            <a:br>
              <a:rPr lang="en-US" altLang="zh-TW" dirty="0"/>
            </a:br>
            <a:r>
              <a:rPr lang="en-US" altLang="zh-TW" dirty="0"/>
              <a:t>&gt;&gt;</a:t>
            </a:r>
            <a:r>
              <a:rPr lang="zh-TW" altLang="en-US" dirty="0"/>
              <a:t> 每一個</a:t>
            </a:r>
            <a:r>
              <a:rPr lang="en-US" altLang="zh-TW" dirty="0"/>
              <a:t>PR</a:t>
            </a:r>
            <a:r>
              <a:rPr lang="zh-TW" altLang="en-US" dirty="0"/>
              <a:t>裡面約有</a:t>
            </a:r>
            <a:r>
              <a:rPr lang="en-US" altLang="zh-TW" dirty="0"/>
              <a:t>6</a:t>
            </a:r>
            <a:r>
              <a:rPr lang="zh-TW" altLang="en-US" dirty="0"/>
              <a:t>個校系</a:t>
            </a:r>
            <a:br>
              <a:rPr lang="en-US" altLang="zh-TW" dirty="0"/>
            </a:br>
            <a:r>
              <a:rPr lang="zh-TW" altLang="en-US" dirty="0"/>
              <a:t>誤差</a:t>
            </a:r>
            <a:r>
              <a:rPr lang="en-US" altLang="zh-TW" dirty="0"/>
              <a:t>3</a:t>
            </a:r>
            <a:r>
              <a:rPr lang="zh-TW" altLang="en-US" dirty="0"/>
              <a:t>也只差</a:t>
            </a:r>
            <a:r>
              <a:rPr lang="en-US" altLang="zh-TW" dirty="0"/>
              <a:t>18</a:t>
            </a:r>
            <a:r>
              <a:rPr lang="zh-TW" altLang="en-US" dirty="0"/>
              <a:t>校系</a:t>
            </a:r>
            <a:br>
              <a:rPr lang="en-US" altLang="zh-TW" dirty="0"/>
            </a:br>
            <a:r>
              <a:rPr lang="zh-TW" altLang="en-US" dirty="0"/>
              <a:t>誤差</a:t>
            </a:r>
            <a:r>
              <a:rPr lang="en-US" altLang="zh-TW" dirty="0"/>
              <a:t>5</a:t>
            </a:r>
            <a:r>
              <a:rPr lang="zh-TW" altLang="en-US" dirty="0"/>
              <a:t>也只差</a:t>
            </a:r>
            <a:r>
              <a:rPr lang="en-US" altLang="zh-TW" dirty="0"/>
              <a:t>30</a:t>
            </a:r>
            <a:r>
              <a:rPr lang="zh-TW" altLang="en-US" dirty="0"/>
              <a:t>校系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77687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FF735B-D666-B9A2-DA09-54E5102E7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想法三</a:t>
            </a:r>
            <a:r>
              <a:rPr lang="en-US" altLang="zh-TW" sz="3200" dirty="0"/>
              <a:t>:</a:t>
            </a:r>
            <a:r>
              <a:rPr lang="zh-TW" altLang="en-US" sz="3200" dirty="0"/>
              <a:t>用</a:t>
            </a:r>
            <a:r>
              <a:rPr lang="en-US" altLang="zh-TW" sz="3200" dirty="0"/>
              <a:t>PR</a:t>
            </a:r>
            <a:r>
              <a:rPr lang="zh-TW" altLang="en-US" sz="3200" dirty="0"/>
              <a:t>值找人數相仿的年度做參考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335E3DE-7EBC-E063-6090-32F81C0C5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 anchorCtr="0">
            <a:normAutofit/>
          </a:bodyPr>
          <a:lstStyle/>
          <a:p>
            <a:pPr marL="0" indent="0">
              <a:buNone/>
            </a:pPr>
            <a:r>
              <a:rPr lang="zh-TW" altLang="en-US" dirty="0"/>
              <a:t>遇到問題：</a:t>
            </a:r>
            <a:endParaRPr lang="en-US" altLang="zh-TW" dirty="0"/>
          </a:p>
          <a:p>
            <a:pPr marL="457200" indent="-457200">
              <a:buFont typeface="+mj-lt"/>
              <a:buAutoNum type="arabicPeriod" startAt="2"/>
            </a:pPr>
            <a:r>
              <a:rPr lang="en-US" altLang="zh-TW" dirty="0"/>
              <a:t>PR</a:t>
            </a:r>
            <a:r>
              <a:rPr lang="zh-TW" altLang="en-US" dirty="0"/>
              <a:t>值容易受到考生人數改變影響</a:t>
            </a:r>
            <a:endParaRPr lang="en-US" altLang="zh-TW" dirty="0"/>
          </a:p>
          <a:p>
            <a:pPr marL="457200" indent="-457200">
              <a:buFont typeface="+mj-lt"/>
              <a:buAutoNum type="arabicPeriod" startAt="2"/>
            </a:pPr>
            <a:endParaRPr lang="en-US" altLang="zh-TW" dirty="0"/>
          </a:p>
          <a:p>
            <a:pPr marL="457200" indent="-457200">
              <a:buFont typeface="+mj-lt"/>
              <a:buAutoNum type="arabicPeriod" startAt="2"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236F6D4-B9DD-E43A-99FE-3FE8D567153D}"/>
              </a:ext>
            </a:extLst>
          </p:cNvPr>
          <p:cNvSpPr/>
          <p:nvPr/>
        </p:nvSpPr>
        <p:spPr>
          <a:xfrm>
            <a:off x="5336503" y="2503893"/>
            <a:ext cx="733245" cy="168215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1</a:t>
            </a:r>
            <a:b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~</a:t>
            </a:r>
            <a:b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49</a:t>
            </a:r>
            <a:endParaRPr lang="zh-TW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C3A60B5-72DF-6B59-6777-810F6B506A33}"/>
              </a:ext>
            </a:extLst>
          </p:cNvPr>
          <p:cNvSpPr/>
          <p:nvPr/>
        </p:nvSpPr>
        <p:spPr>
          <a:xfrm>
            <a:off x="6206333" y="2503893"/>
            <a:ext cx="733245" cy="203295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招生</a:t>
            </a:r>
            <a:endParaRPr lang="en-US" altLang="zh-TW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50</a:t>
            </a:r>
            <a:r>
              <a:rPr lang="zh-TW" altLang="en-US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名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B2F6A7D-87B8-3CE3-B6B2-E93CAF5FE4DA}"/>
              </a:ext>
            </a:extLst>
          </p:cNvPr>
          <p:cNvSpPr/>
          <p:nvPr/>
        </p:nvSpPr>
        <p:spPr>
          <a:xfrm>
            <a:off x="5336503" y="4186044"/>
            <a:ext cx="733245" cy="35080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50th</a:t>
            </a:r>
            <a:endParaRPr lang="zh-TW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37EA7D0D-280D-3732-763C-32F976F15524}"/>
              </a:ext>
            </a:extLst>
          </p:cNvPr>
          <p:cNvSpPr txBox="1"/>
          <p:nvPr/>
        </p:nvSpPr>
        <p:spPr>
          <a:xfrm>
            <a:off x="3869268" y="4169656"/>
            <a:ext cx="149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chemeClr val="accent3"/>
                </a:solidFill>
              </a:rPr>
              <a:t>此時此人</a:t>
            </a:r>
            <a:r>
              <a:rPr lang="en-US" altLang="zh-TW" dirty="0">
                <a:solidFill>
                  <a:schemeClr val="accent3"/>
                </a:solidFill>
              </a:rPr>
              <a:t>PR0</a:t>
            </a:r>
            <a:endParaRPr lang="zh-TW" altLang="en-US" dirty="0">
              <a:solidFill>
                <a:schemeClr val="accent3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02CD0D9-E3E9-3EA5-618A-55D6DC1E4B1D}"/>
              </a:ext>
            </a:extLst>
          </p:cNvPr>
          <p:cNvSpPr/>
          <p:nvPr/>
        </p:nvSpPr>
        <p:spPr>
          <a:xfrm>
            <a:off x="9051515" y="2503893"/>
            <a:ext cx="733245" cy="168215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1</a:t>
            </a:r>
            <a:b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~</a:t>
            </a:r>
            <a:b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49</a:t>
            </a:r>
            <a:endParaRPr lang="zh-TW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1DD6BE4C-C4C2-14E6-5D07-82554F8A0B1C}"/>
              </a:ext>
            </a:extLst>
          </p:cNvPr>
          <p:cNvSpPr/>
          <p:nvPr/>
        </p:nvSpPr>
        <p:spPr>
          <a:xfrm>
            <a:off x="9921345" y="2503893"/>
            <a:ext cx="733245" cy="203295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招生</a:t>
            </a:r>
            <a:endParaRPr lang="en-US" altLang="zh-TW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50</a:t>
            </a:r>
            <a:r>
              <a:rPr lang="zh-TW" altLang="en-US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名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6EA58DA-E5E7-2389-1EEA-6BE9D8A2233A}"/>
              </a:ext>
            </a:extLst>
          </p:cNvPr>
          <p:cNvSpPr/>
          <p:nvPr/>
        </p:nvSpPr>
        <p:spPr>
          <a:xfrm>
            <a:off x="9051515" y="4186044"/>
            <a:ext cx="733245" cy="35080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50th</a:t>
            </a:r>
            <a:endParaRPr lang="zh-TW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F7C212C0-41DD-E156-20BE-CD02F97454AF}"/>
              </a:ext>
            </a:extLst>
          </p:cNvPr>
          <p:cNvSpPr txBox="1"/>
          <p:nvPr/>
        </p:nvSpPr>
        <p:spPr>
          <a:xfrm>
            <a:off x="7469456" y="4176782"/>
            <a:ext cx="1585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chemeClr val="accent3"/>
                </a:solidFill>
              </a:rPr>
              <a:t>此時此人</a:t>
            </a:r>
            <a:r>
              <a:rPr lang="en-US" altLang="zh-TW" dirty="0">
                <a:solidFill>
                  <a:schemeClr val="accent3"/>
                </a:solidFill>
              </a:rPr>
              <a:t>PR50</a:t>
            </a:r>
            <a:endParaRPr lang="zh-TW" altLang="en-US" dirty="0">
              <a:solidFill>
                <a:schemeClr val="accent3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105191B7-3D1B-8A84-1E69-7292ED512D80}"/>
              </a:ext>
            </a:extLst>
          </p:cNvPr>
          <p:cNvSpPr/>
          <p:nvPr/>
        </p:nvSpPr>
        <p:spPr>
          <a:xfrm>
            <a:off x="9056570" y="4536852"/>
            <a:ext cx="733245" cy="145704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51</a:t>
            </a:r>
            <a:b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~</a:t>
            </a:r>
            <a:b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100</a:t>
            </a:r>
            <a:endParaRPr lang="zh-TW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73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112E19-2156-64CF-3C80-FA1C2D6205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志願常見問題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7AFAECB-02A0-A4E4-9A79-72EF861C2B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30668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FF735B-D666-B9A2-DA09-54E5102E7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填志願時，你常常會思考到這些問題</a:t>
            </a:r>
            <a:r>
              <a:rPr lang="en-US" altLang="zh-TW" sz="3200" dirty="0"/>
              <a:t>……</a:t>
            </a:r>
            <a:endParaRPr lang="zh-TW" altLang="en-US" sz="3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335E3DE-7EBC-E063-6090-32F81C0C5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遇到問題：</a:t>
            </a:r>
            <a:endParaRPr lang="en-US" altLang="zh-TW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要填幾個才保險</a:t>
            </a:r>
            <a:endParaRPr lang="en-US" altLang="zh-TW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要如何分配保守、落點、進攻</a:t>
            </a:r>
            <a:endParaRPr lang="en-US" altLang="zh-TW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國立 </a:t>
            </a:r>
            <a:r>
              <a:rPr lang="en-US" altLang="zh-TW" dirty="0"/>
              <a:t>vs.</a:t>
            </a:r>
            <a:r>
              <a:rPr lang="zh-TW" altLang="en-US" dirty="0"/>
              <a:t> 私立</a:t>
            </a:r>
            <a:endParaRPr lang="en-US" altLang="zh-TW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電資</a:t>
            </a:r>
            <a:r>
              <a:rPr lang="en-US" altLang="zh-TW" dirty="0"/>
              <a:t> vs.</a:t>
            </a:r>
            <a:r>
              <a:rPr lang="zh-TW" altLang="en-US" dirty="0"/>
              <a:t> 其他 （二類）</a:t>
            </a:r>
            <a:endParaRPr lang="en-US" altLang="zh-TW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商管</a:t>
            </a:r>
            <a:r>
              <a:rPr lang="en-US" altLang="zh-TW" dirty="0"/>
              <a:t> vs. </a:t>
            </a:r>
            <a:r>
              <a:rPr lang="zh-TW" altLang="en-US" dirty="0"/>
              <a:t>其他 （一類）</a:t>
            </a:r>
            <a:endParaRPr lang="en-US" altLang="zh-TW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選校</a:t>
            </a:r>
            <a:r>
              <a:rPr lang="en-US" altLang="zh-TW" dirty="0"/>
              <a:t> or </a:t>
            </a:r>
            <a:r>
              <a:rPr lang="zh-TW" altLang="en-US" dirty="0"/>
              <a:t>選系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867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112E19-2156-64CF-3C80-FA1C2D6205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在一切以前</a:t>
            </a:r>
            <a:r>
              <a:rPr lang="en-US" altLang="zh-TW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…</a:t>
            </a:r>
            <a:endParaRPr lang="zh-TW" alt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7AFAECB-02A0-A4E4-9A79-72EF861C2B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先知道一下今年需要注意的事項</a:t>
            </a:r>
          </a:p>
        </p:txBody>
      </p:sp>
    </p:spTree>
    <p:extLst>
      <p:ext uri="{BB962C8B-B14F-4D97-AF65-F5344CB8AC3E}">
        <p14:creationId xmlns:p14="http://schemas.microsoft.com/office/powerpoint/2010/main" val="20044513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112E19-2156-64CF-3C80-FA1C2D6205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總結提醒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7AFAECB-02A0-A4E4-9A79-72EF861C2B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53473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FF735B-D666-B9A2-DA09-54E5102E7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總結提醒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335E3DE-7EBC-E063-6090-32F81C0C5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lnSpc>
                <a:spcPct val="115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zh-TW" altLang="zh-TW" sz="2400" u="sng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落點區估算：</a:t>
            </a:r>
            <a:br>
              <a:rPr lang="en-US" altLang="zh-TW" sz="2400" u="sng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zh-TW" altLang="zh-TW" sz="2400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落點分析不求非常精確，先抓大致的區間即可</a:t>
            </a:r>
          </a:p>
          <a:p>
            <a:pPr marL="514350" indent="-514350">
              <a:lnSpc>
                <a:spcPct val="115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zh-TW" altLang="zh-TW" sz="2400" u="sng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加重靠單科：</a:t>
            </a:r>
            <a:br>
              <a:rPr lang="en-US" altLang="zh-TW" sz="2400" u="sng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zh-TW" altLang="zh-TW" sz="2400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因為分科採計有加權，當無法預估時可以比較兩年之間的單科累計人數</a:t>
            </a:r>
          </a:p>
          <a:p>
            <a:pPr marL="514350" indent="-514350">
              <a:lnSpc>
                <a:spcPct val="115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zh-TW" altLang="zh-TW" sz="2400" u="sng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順序要合理：</a:t>
            </a:r>
            <a:br>
              <a:rPr lang="en-US" altLang="zh-TW" sz="2400" u="sng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zh-TW" altLang="zh-TW" sz="2400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夢幻區大家會花比較多時間排序，但真正會上的通常是落點區，所以要仔細評估落點區的志願順序是否符合個人的喜好</a:t>
            </a:r>
          </a:p>
        </p:txBody>
      </p:sp>
    </p:spTree>
    <p:extLst>
      <p:ext uri="{BB962C8B-B14F-4D97-AF65-F5344CB8AC3E}">
        <p14:creationId xmlns:p14="http://schemas.microsoft.com/office/powerpoint/2010/main" val="11548747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FF735B-D666-B9A2-DA09-54E5102E7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總結提醒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335E3DE-7EBC-E063-6090-32F81C0C5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lnSpc>
                <a:spcPct val="115000"/>
              </a:lnSpc>
              <a:spcAft>
                <a:spcPts val="800"/>
              </a:spcAft>
              <a:buFont typeface="+mj-lt"/>
              <a:buAutoNum type="alphaUcPeriod" startAt="4"/>
            </a:pPr>
            <a:r>
              <a:rPr lang="zh-TW" altLang="zh-TW" sz="2400" u="sng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界線科系：</a:t>
            </a:r>
            <a:br>
              <a:rPr lang="en-US" altLang="zh-TW" sz="2400" u="sng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zh-TW" altLang="zh-TW" sz="2400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舉例來說，台大一類組校系可能填到圖資以後會想填政大商管，政大填完財法管後會想往北大填，建議同學想好</a:t>
            </a:r>
            <a:r>
              <a:rPr lang="zh-TW" altLang="en-US" sz="2400" kern="100" dirty="0"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個人</a:t>
            </a:r>
            <a:r>
              <a:rPr lang="zh-TW" altLang="zh-TW" sz="2400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界線科系。</a:t>
            </a:r>
          </a:p>
          <a:p>
            <a:pPr marL="514350" indent="-514350">
              <a:lnSpc>
                <a:spcPct val="115000"/>
              </a:lnSpc>
              <a:spcAft>
                <a:spcPts val="800"/>
              </a:spcAft>
              <a:buFont typeface="+mj-lt"/>
              <a:buAutoNum type="alphaUcPeriod" startAt="4"/>
            </a:pPr>
            <a:r>
              <a:rPr lang="zh-TW" altLang="zh-TW" sz="2400" u="sng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不能判斷的別估：</a:t>
            </a:r>
            <a:br>
              <a:rPr lang="en-US" altLang="zh-TW" sz="2400" u="sng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zh-TW" altLang="zh-TW" sz="2400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如台大經濟</a:t>
            </a:r>
            <a:r>
              <a:rPr lang="en-US" altLang="zh-TW" sz="2400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AB</a:t>
            </a:r>
            <a:r>
              <a:rPr lang="zh-TW" altLang="zh-TW" sz="2400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組、北醫生醫工程</a:t>
            </a:r>
            <a:r>
              <a:rPr lang="zh-TW" altLang="zh-TW" sz="2400" kern="100" dirty="0">
                <a:effectLst/>
                <a:latin typeface="Cambria Math" panose="02040503050406030204" pitchFamily="18" charset="0"/>
                <a:ea typeface="新細明體" panose="02020500000000000000" pitchFamily="18" charset="-120"/>
                <a:cs typeface="Cambria Math" panose="02040503050406030204" pitchFamily="18" charset="0"/>
              </a:rPr>
              <a:t>，採計科目改變的校系不要去預估通過分數，只要確認自己的就讀意願落在志願表的哪裡即可。</a:t>
            </a:r>
            <a:endParaRPr lang="zh-TW" altLang="zh-TW" sz="2400" kern="100" dirty="0">
              <a:effectLst/>
              <a:latin typeface="Aptos" panose="020B00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9057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FF735B-D666-B9A2-DA09-54E5102E7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總結提醒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335E3DE-7EBC-E063-6090-32F81C0C5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lnSpc>
                <a:spcPct val="115000"/>
              </a:lnSpc>
              <a:spcAft>
                <a:spcPts val="800"/>
              </a:spcAft>
              <a:buFont typeface="+mj-lt"/>
              <a:buAutoNum type="alphaUcPeriod" startAt="6"/>
            </a:pPr>
            <a:r>
              <a:rPr lang="zh-TW" altLang="en-US" sz="2400" u="sng" kern="100" dirty="0"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盡量</a:t>
            </a:r>
            <a:r>
              <a:rPr lang="zh-TW" altLang="en-US" sz="2400" u="sng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保守</a:t>
            </a:r>
            <a:r>
              <a:rPr lang="zh-TW" altLang="zh-TW" sz="2400" u="sng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：</a:t>
            </a:r>
            <a:br>
              <a:rPr lang="en-US" altLang="zh-TW" sz="2400" u="sng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zh-TW" altLang="en-US" sz="2400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今年度因為名額減少加上數甲與化學分數上升，造成校系的通過門檻亦可能提高，請同學一定要更保守，以免有意外發生。</a:t>
            </a:r>
            <a:endParaRPr lang="en-US" altLang="zh-TW" sz="2400" kern="100" dirty="0">
              <a:effectLst/>
              <a:latin typeface="Aptos" panose="020B00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15000"/>
              </a:lnSpc>
              <a:spcAft>
                <a:spcPts val="800"/>
              </a:spcAft>
              <a:buFont typeface="+mj-lt"/>
              <a:buAutoNum type="alphaUcPeriod" startAt="6"/>
            </a:pPr>
            <a:r>
              <a:rPr lang="zh-TW" altLang="en-US" sz="2400" u="sng" kern="100" dirty="0"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新增校系</a:t>
            </a:r>
            <a:r>
              <a:rPr lang="zh-TW" altLang="zh-TW" sz="2400" u="sng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：</a:t>
            </a:r>
            <a:br>
              <a:rPr lang="en-US" altLang="zh-TW" sz="2400" kern="100" dirty="0"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zh-TW" altLang="en-US" sz="2400" kern="100" dirty="0"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有許多驚喜，請大家多多做功課</a:t>
            </a:r>
            <a:endParaRPr lang="zh-TW" altLang="zh-TW" sz="2400" kern="100" dirty="0">
              <a:effectLst/>
              <a:latin typeface="Aptos" panose="020B00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582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FF735B-D666-B9A2-DA09-54E5102E7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3009826" cy="4601183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在一切以前：</a:t>
            </a:r>
            <a:br>
              <a:rPr lang="en-US" altLang="zh-TW" sz="3200" dirty="0"/>
            </a:br>
            <a:r>
              <a:rPr lang="zh-TW" altLang="en-US" sz="3200" dirty="0"/>
              <a:t>今年的注意事項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A3C19FCE-86F4-E049-8E89-8663B12B95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696199"/>
              </p:ext>
            </p:extLst>
          </p:nvPr>
        </p:nvGraphicFramePr>
        <p:xfrm>
          <a:off x="4177145" y="1567511"/>
          <a:ext cx="7379279" cy="372297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452255">
                  <a:extLst>
                    <a:ext uri="{9D8B030D-6E8A-4147-A177-3AD203B41FA5}">
                      <a16:colId xmlns:a16="http://schemas.microsoft.com/office/drawing/2014/main" val="2174147980"/>
                    </a:ext>
                  </a:extLst>
                </a:gridCol>
                <a:gridCol w="2463512">
                  <a:extLst>
                    <a:ext uri="{9D8B030D-6E8A-4147-A177-3AD203B41FA5}">
                      <a16:colId xmlns:a16="http://schemas.microsoft.com/office/drawing/2014/main" val="509408479"/>
                    </a:ext>
                  </a:extLst>
                </a:gridCol>
                <a:gridCol w="2463512">
                  <a:extLst>
                    <a:ext uri="{9D8B030D-6E8A-4147-A177-3AD203B41FA5}">
                      <a16:colId xmlns:a16="http://schemas.microsoft.com/office/drawing/2014/main" val="560092817"/>
                    </a:ext>
                  </a:extLst>
                </a:gridCol>
              </a:tblGrid>
              <a:tr h="6443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zh-TW" sz="2800" kern="100" dirty="0">
                          <a:effectLst/>
                        </a:rPr>
                        <a:t>年度</a:t>
                      </a:r>
                      <a:endParaRPr lang="zh-TW" sz="2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100" dirty="0">
                          <a:effectLst/>
                        </a:rPr>
                        <a:t>112</a:t>
                      </a:r>
                      <a:endParaRPr lang="zh-TW" sz="2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100" dirty="0">
                          <a:effectLst/>
                        </a:rPr>
                        <a:t>113</a:t>
                      </a:r>
                      <a:endParaRPr lang="zh-TW" sz="2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013165"/>
                  </a:ext>
                </a:extLst>
              </a:tr>
              <a:tr h="15393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zh-TW" sz="2800" kern="100" dirty="0">
                          <a:effectLst/>
                        </a:rPr>
                        <a:t>含回流總名額</a:t>
                      </a:r>
                      <a:endParaRPr lang="zh-TW" sz="2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100" dirty="0">
                          <a:effectLst/>
                        </a:rPr>
                        <a:t>42479</a:t>
                      </a:r>
                      <a:endParaRPr lang="zh-TW" sz="2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100" dirty="0">
                          <a:effectLst/>
                        </a:rPr>
                        <a:t>37264</a:t>
                      </a:r>
                      <a:endParaRPr lang="zh-TW" sz="2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5837626"/>
                  </a:ext>
                </a:extLst>
              </a:tr>
              <a:tr h="15393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zh-TW" sz="2800" kern="100" dirty="0">
                          <a:effectLst/>
                        </a:rPr>
                        <a:t>考生人數</a:t>
                      </a:r>
                      <a:endParaRPr lang="zh-TW" sz="2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100" dirty="0">
                          <a:effectLst/>
                        </a:rPr>
                        <a:t>42257</a:t>
                      </a:r>
                      <a:endParaRPr lang="zh-TW" sz="2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100" dirty="0">
                          <a:effectLst/>
                        </a:rPr>
                        <a:t>42141</a:t>
                      </a:r>
                      <a:endParaRPr lang="zh-TW" sz="2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74507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3950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112E19-2156-64CF-3C80-FA1C2D6205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方法一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7AFAECB-02A0-A4E4-9A79-72EF861C2B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利用「校系」</a:t>
            </a:r>
            <a:r>
              <a:rPr lang="en-US" altLang="zh-TW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112</a:t>
            </a:r>
            <a:r>
              <a:rPr lang="zh-TW" alt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通過門檻預估</a:t>
            </a:r>
            <a:r>
              <a:rPr lang="en-US" altLang="zh-TW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113</a:t>
            </a:r>
            <a:endParaRPr lang="zh-TW" alt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033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FF735B-D666-B9A2-DA09-54E5102E7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想法一：</a:t>
            </a:r>
            <a:br>
              <a:rPr lang="en-US" altLang="zh-TW" sz="3200" dirty="0"/>
            </a:br>
            <a:r>
              <a:rPr lang="zh-TW" altLang="en-US" sz="3200" dirty="0"/>
              <a:t>利用</a:t>
            </a:r>
            <a:r>
              <a:rPr lang="en-US" altLang="zh-TW" sz="3200" dirty="0"/>
              <a:t>112</a:t>
            </a:r>
            <a:r>
              <a:rPr lang="zh-TW" altLang="en-US" sz="3200" dirty="0"/>
              <a:t>通過門檻預估</a:t>
            </a:r>
            <a:r>
              <a:rPr lang="en-US" altLang="zh-TW" sz="3200" dirty="0"/>
              <a:t>113</a:t>
            </a:r>
            <a:endParaRPr lang="zh-TW" altLang="en-US" sz="3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335E3DE-7EBC-E063-6090-32F81C0C5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操作方法：</a:t>
            </a:r>
            <a:endParaRPr lang="en-US" altLang="zh-TW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至「分發委員會」</a:t>
            </a:r>
            <a:r>
              <a:rPr lang="en-US" altLang="zh-TW" dirty="0">
                <a:hlinkClick r:id="rId2"/>
              </a:rPr>
              <a:t>https://www.uac.edu.tw/</a:t>
            </a:r>
            <a:r>
              <a:rPr lang="zh-TW" altLang="en-US" dirty="0"/>
              <a:t> </a:t>
            </a:r>
            <a:br>
              <a:rPr lang="en-US" altLang="zh-TW" dirty="0"/>
            </a:br>
            <a:r>
              <a:rPr lang="zh-TW" altLang="en-US" dirty="0"/>
              <a:t>下載專區 </a:t>
            </a:r>
            <a:r>
              <a:rPr lang="en-US" altLang="zh-TW" dirty="0"/>
              <a:t>&gt;</a:t>
            </a:r>
            <a:r>
              <a:rPr lang="zh-TW" altLang="en-US" dirty="0"/>
              <a:t> 歷年資料下載 </a:t>
            </a:r>
            <a:r>
              <a:rPr lang="en-US" altLang="zh-TW" dirty="0"/>
              <a:t>&gt;</a:t>
            </a:r>
            <a:r>
              <a:rPr lang="zh-TW" altLang="en-US" dirty="0"/>
              <a:t> </a:t>
            </a:r>
            <a:r>
              <a:rPr lang="en-US" altLang="zh-TW" dirty="0"/>
              <a:t>112</a:t>
            </a:r>
            <a:r>
              <a:rPr lang="zh-TW" altLang="en-US" dirty="0"/>
              <a:t>學年度</a:t>
            </a:r>
            <a:br>
              <a:rPr lang="en-US" altLang="zh-TW" dirty="0"/>
            </a:br>
            <a:r>
              <a:rPr lang="en-US" altLang="zh-TW" dirty="0"/>
              <a:t>&gt;</a:t>
            </a:r>
            <a:r>
              <a:rPr lang="zh-TW" altLang="en-US" dirty="0"/>
              <a:t> </a:t>
            </a:r>
            <a:r>
              <a:rPr lang="en-US" altLang="zh-TW" dirty="0"/>
              <a:t>4.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Noto Sans TC"/>
              </a:rPr>
              <a:t>各系組最低錄取分數及錄取人數一覽表</a:t>
            </a:r>
            <a:endParaRPr lang="en-US" altLang="zh-TW" b="0" i="0" dirty="0">
              <a:solidFill>
                <a:srgbClr val="000000"/>
              </a:solidFill>
              <a:effectLst/>
              <a:latin typeface="Noto Sans TC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在「分發委員會」 </a:t>
            </a:r>
            <a:r>
              <a:rPr lang="en-US" altLang="zh-TW" dirty="0"/>
              <a:t>&gt;</a:t>
            </a:r>
            <a:r>
              <a:rPr lang="zh-TW" altLang="en-US" dirty="0"/>
              <a:t> 校系分則 </a:t>
            </a:r>
            <a:r>
              <a:rPr lang="en-US" altLang="zh-TW" dirty="0"/>
              <a:t>&gt;</a:t>
            </a:r>
            <a:r>
              <a:rPr lang="zh-TW" altLang="en-US" dirty="0"/>
              <a:t> 查看</a:t>
            </a:r>
            <a:r>
              <a:rPr lang="en-US" altLang="zh-TW" dirty="0"/>
              <a:t>113</a:t>
            </a:r>
            <a:r>
              <a:rPr lang="zh-TW" altLang="en-US" dirty="0"/>
              <a:t>校系分則</a:t>
            </a:r>
            <a:br>
              <a:rPr lang="en-US" altLang="zh-TW" dirty="0"/>
            </a:br>
            <a:r>
              <a:rPr lang="en-US" altLang="zh-TW" dirty="0"/>
              <a:t>&gt;</a:t>
            </a:r>
            <a:r>
              <a:rPr lang="zh-TW" altLang="en-US" dirty="0"/>
              <a:t> 比對兩年採計科目與倍率有沒有改變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86740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FF735B-D666-B9A2-DA09-54E5102E7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想法一：</a:t>
            </a:r>
            <a:br>
              <a:rPr lang="en-US" altLang="zh-TW" sz="3200" dirty="0"/>
            </a:br>
            <a:r>
              <a:rPr lang="zh-TW" altLang="en-US" sz="3200" dirty="0"/>
              <a:t>利用</a:t>
            </a:r>
            <a:r>
              <a:rPr lang="en-US" altLang="zh-TW" sz="3200" dirty="0"/>
              <a:t>112</a:t>
            </a:r>
            <a:r>
              <a:rPr lang="zh-TW" altLang="en-US" sz="3200" dirty="0"/>
              <a:t>通過門檻預估</a:t>
            </a:r>
            <a:r>
              <a:rPr lang="en-US" altLang="zh-TW" sz="3200" dirty="0"/>
              <a:t>113</a:t>
            </a:r>
            <a:endParaRPr lang="zh-TW" altLang="en-US" sz="3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335E3DE-7EBC-E063-6090-32F81C0C5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操作方法：</a:t>
            </a:r>
            <a:endParaRPr lang="en-US" altLang="zh-TW" dirty="0"/>
          </a:p>
          <a:p>
            <a:pPr marL="457200" indent="-457200">
              <a:lnSpc>
                <a:spcPct val="150000"/>
              </a:lnSpc>
              <a:buFont typeface="+mj-lt"/>
              <a:buAutoNum type="arabicPeriod" startAt="3"/>
            </a:pPr>
            <a:r>
              <a:rPr lang="zh-TW" altLang="en-US" dirty="0"/>
              <a:t>找到今年的詳細資料</a:t>
            </a:r>
            <a:br>
              <a:rPr lang="en-US" altLang="zh-TW" dirty="0"/>
            </a:br>
            <a:r>
              <a:rPr lang="en-US" altLang="zh-TW" dirty="0">
                <a:hlinkClick r:id="rId2"/>
              </a:rPr>
              <a:t>https://www2.uac.edu.tw/uac113_note/</a:t>
            </a:r>
            <a:br>
              <a:rPr lang="en-US" altLang="zh-TW" dirty="0"/>
            </a:br>
            <a:r>
              <a:rPr lang="zh-TW" altLang="en-US" dirty="0"/>
              <a:t>查看欲查閱校系之組合累計</a:t>
            </a:r>
            <a:endParaRPr lang="en-US" altLang="zh-TW" dirty="0"/>
          </a:p>
          <a:p>
            <a:pPr marL="457200" indent="-457200">
              <a:lnSpc>
                <a:spcPct val="150000"/>
              </a:lnSpc>
              <a:buFont typeface="+mj-lt"/>
              <a:buAutoNum type="arabicPeriod" startAt="3"/>
            </a:pPr>
            <a:r>
              <a:rPr lang="zh-TW" altLang="en-US" dirty="0"/>
              <a:t>修改網址列找到去年資料</a:t>
            </a:r>
            <a:br>
              <a:rPr lang="en-US" altLang="zh-TW" dirty="0"/>
            </a:br>
            <a:r>
              <a:rPr lang="en-US" altLang="zh-TW" dirty="0">
                <a:hlinkClick r:id="rId3"/>
              </a:rPr>
              <a:t>https://www2.uac.edu.tw/uac112_note/</a:t>
            </a:r>
            <a:br>
              <a:rPr lang="en-US" altLang="zh-TW" dirty="0"/>
            </a:br>
            <a:r>
              <a:rPr lang="zh-TW" altLang="en-US" dirty="0"/>
              <a:t>查看欲查閱校系之組合累計</a:t>
            </a:r>
            <a:endParaRPr lang="en-US" altLang="zh-TW" dirty="0"/>
          </a:p>
          <a:p>
            <a:pPr marL="457200" indent="-457200">
              <a:lnSpc>
                <a:spcPct val="150000"/>
              </a:lnSpc>
              <a:buFont typeface="+mj-lt"/>
              <a:buAutoNum type="arabicPeriod" startAt="3"/>
            </a:pPr>
            <a:r>
              <a:rPr lang="zh-TW" altLang="en-US" dirty="0"/>
              <a:t>用相同的排序找到大概的分數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12327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112E19-2156-64CF-3C80-FA1C2D6205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方法一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7AFAECB-02A0-A4E4-9A79-72EF861C2B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實際演練</a:t>
            </a:r>
          </a:p>
        </p:txBody>
      </p:sp>
    </p:spTree>
    <p:extLst>
      <p:ext uri="{BB962C8B-B14F-4D97-AF65-F5344CB8AC3E}">
        <p14:creationId xmlns:p14="http://schemas.microsoft.com/office/powerpoint/2010/main" val="160314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FF735B-D666-B9A2-DA09-54E5102E7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想法一：</a:t>
            </a:r>
            <a:br>
              <a:rPr lang="en-US" altLang="zh-TW" sz="3200" dirty="0"/>
            </a:br>
            <a:r>
              <a:rPr lang="zh-TW" altLang="en-US" sz="3200" dirty="0"/>
              <a:t>利用</a:t>
            </a:r>
            <a:r>
              <a:rPr lang="en-US" altLang="zh-TW" sz="3200" dirty="0"/>
              <a:t>112</a:t>
            </a:r>
            <a:r>
              <a:rPr lang="zh-TW" altLang="en-US" sz="3200" dirty="0"/>
              <a:t>通過門檻預估</a:t>
            </a:r>
            <a:r>
              <a:rPr lang="en-US" altLang="zh-TW" sz="3200" dirty="0"/>
              <a:t>113</a:t>
            </a:r>
            <a:endParaRPr lang="zh-TW" altLang="en-US" sz="3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335E3DE-7EBC-E063-6090-32F81C0C5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遇到問題：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如果校系改變篩選，此方法失效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如果校系排名偏後，此方法失準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如果校系去年暴跌，此方法找不到對照組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新增校系或是分組，此方法都無法處理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9849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112E19-2156-64CF-3C80-FA1C2D6205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方法二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7AFAECB-02A0-A4E4-9A79-72EF861C2B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將「學生」</a:t>
            </a:r>
            <a:r>
              <a:rPr lang="en-US" altLang="zh-TW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113</a:t>
            </a:r>
            <a:r>
              <a:rPr lang="zh-TW" alt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分數轉換為</a:t>
            </a:r>
            <a:r>
              <a:rPr lang="en-US" altLang="zh-TW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112</a:t>
            </a:r>
            <a:r>
              <a:rPr lang="zh-TW" alt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分數</a:t>
            </a:r>
          </a:p>
        </p:txBody>
      </p:sp>
    </p:spTree>
    <p:extLst>
      <p:ext uri="{BB962C8B-B14F-4D97-AF65-F5344CB8AC3E}">
        <p14:creationId xmlns:p14="http://schemas.microsoft.com/office/powerpoint/2010/main" val="1415873978"/>
      </p:ext>
    </p:extLst>
  </p:cSld>
  <p:clrMapOvr>
    <a:masterClrMapping/>
  </p:clrMapOvr>
</p:sld>
</file>

<file path=ppt/theme/theme1.xml><?xml version="1.0" encoding="utf-8"?>
<a:theme xmlns:a="http://schemas.openxmlformats.org/drawingml/2006/main" name="框架">
  <a:themeElements>
    <a:clrScheme name="框架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框架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框架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{8DE83C92-3454-B54F-9E72-EC6428E55FDD}tf10001124</Template>
  <TotalTime>3321</TotalTime>
  <Words>951</Words>
  <Application>Microsoft Macintosh PowerPoint</Application>
  <PresentationFormat>寬螢幕</PresentationFormat>
  <Paragraphs>101</Paragraphs>
  <Slides>23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9" baseType="lpstr">
      <vt:lpstr>Noto Sans TC</vt:lpstr>
      <vt:lpstr>Aptos</vt:lpstr>
      <vt:lpstr>Cambria Math</vt:lpstr>
      <vt:lpstr>Corbel</vt:lpstr>
      <vt:lpstr>Wingdings 2</vt:lpstr>
      <vt:lpstr>框架</vt:lpstr>
      <vt:lpstr>113分科落點分析</vt:lpstr>
      <vt:lpstr>在一切以前…</vt:lpstr>
      <vt:lpstr>在一切以前： 今年的注意事項</vt:lpstr>
      <vt:lpstr>方法一</vt:lpstr>
      <vt:lpstr>想法一： 利用112通過門檻預估113</vt:lpstr>
      <vt:lpstr>想法一： 利用112通過門檻預估113</vt:lpstr>
      <vt:lpstr>方法一</vt:lpstr>
      <vt:lpstr>想法一： 利用112通過門檻預估113</vt:lpstr>
      <vt:lpstr>方法二</vt:lpstr>
      <vt:lpstr>想法二： 將113分數轉換為112分數</vt:lpstr>
      <vt:lpstr>方法二</vt:lpstr>
      <vt:lpstr>想法二： 將113分數轉換為112分數</vt:lpstr>
      <vt:lpstr>方法三</vt:lpstr>
      <vt:lpstr>想法三： 用PR值找人數相仿的年度做參考</vt:lpstr>
      <vt:lpstr>方法三</vt:lpstr>
      <vt:lpstr>想法三： 用PR值找人數相仿的年度做參考</vt:lpstr>
      <vt:lpstr>想法三:用PR值找人數相仿的年度做參考</vt:lpstr>
      <vt:lpstr>志願常見問題</vt:lpstr>
      <vt:lpstr>填志願時，你常常會思考到這些問題……</vt:lpstr>
      <vt:lpstr>總結提醒</vt:lpstr>
      <vt:lpstr>總結提醒</vt:lpstr>
      <vt:lpstr>總結提醒</vt:lpstr>
      <vt:lpstr>總結提醒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天予 藍</dc:creator>
  <cp:lastModifiedBy>Zong-En Chen</cp:lastModifiedBy>
  <cp:revision>23</cp:revision>
  <dcterms:created xsi:type="dcterms:W3CDTF">2023-07-28T06:00:04Z</dcterms:created>
  <dcterms:modified xsi:type="dcterms:W3CDTF">2024-07-29T22:13:30Z</dcterms:modified>
</cp:coreProperties>
</file>